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sldIdLst>
    <p:sldId id="256" r:id="rId3"/>
    <p:sldId id="258" r:id="rId4"/>
    <p:sldId id="259" r:id="rId5"/>
    <p:sldId id="279" r:id="rId6"/>
    <p:sldId id="262" r:id="rId7"/>
    <p:sldId id="280" r:id="rId8"/>
    <p:sldId id="260" r:id="rId9"/>
    <p:sldId id="268" r:id="rId10"/>
    <p:sldId id="265" r:id="rId11"/>
    <p:sldId id="269" r:id="rId12"/>
    <p:sldId id="263" r:id="rId13"/>
    <p:sldId id="264" r:id="rId14"/>
    <p:sldId id="266" r:id="rId15"/>
    <p:sldId id="305" r:id="rId16"/>
    <p:sldId id="307" r:id="rId17"/>
    <p:sldId id="310" r:id="rId18"/>
    <p:sldId id="316" r:id="rId19"/>
    <p:sldId id="312" r:id="rId20"/>
    <p:sldId id="318" r:id="rId21"/>
    <p:sldId id="270" r:id="rId22"/>
  </p:sldIdLst>
  <p:sldSz cx="12192000" cy="6858000"/>
  <p:notesSz cx="6858000" cy="9144000"/>
  <p:embeddedFontLst>
    <p:embeddedFont>
      <p:font typeface="Calibri Light" panose="020F0302020204030204" pitchFamily="34" charset="0"/>
      <p:regular r:id="rId28"/>
      <p:italic r:id="rId29"/>
    </p:embeddedFont>
    <p:embeddedFont>
      <p:font typeface="华文行楷" panose="02010800040101010101" charset="-122"/>
      <p:regular r:id="rId30"/>
    </p:embeddedFont>
    <p:embeddedFont>
      <p:font typeface="方正舒体" panose="02010601030101010101" charset="-122"/>
      <p:regular r:id="rId31"/>
    </p:embeddedFont>
    <p:embeddedFont>
      <p:font typeface="微软雅黑 Light" panose="020B0502040204020203" pitchFamily="34" charset="-122"/>
      <p:regular r:id="rId32"/>
    </p:embeddedFont>
    <p:embeddedFont>
      <p:font typeface="微软雅黑" panose="020B0503020204020204" pitchFamily="34" charset="-122"/>
      <p:regular r:id="rId33"/>
    </p:embeddedFont>
    <p:embeddedFont>
      <p:font typeface="汉仪粗黑简" panose="02010600000101010101" charset="-122"/>
      <p:regular r:id="rId34"/>
    </p:embeddedFont>
    <p:embeddedFont>
      <p:font typeface="Wingdings 3" panose="05040102010807070707" charset="0"/>
      <p:regular r:id="rId35"/>
    </p:embeddedFont>
    <p:embeddedFont>
      <p:font typeface="Calibri" panose="020F0502020204030204" charset="0"/>
      <p:regular r:id="rId36"/>
      <p:bold r:id="rId37"/>
      <p:italic r:id="rId38"/>
      <p:boldItalic r:id="rId39"/>
    </p:embeddedFont>
    <p:embeddedFont>
      <p:font typeface="WPS-Bullets" pitchFamily="2" charset="0"/>
      <p:regular r:id="rId40"/>
    </p:embeddedFont>
    <p:embeddedFont>
      <p:font typeface="华文琥珀" panose="02010800040101010101" pitchFamily="2" charset="-122"/>
      <p:regular r:id="rId41"/>
    </p:embeddedFont>
    <p:embeddedFont>
      <p:font typeface="幼圆" panose="02010509060101010101" pitchFamily="49" charset="-122"/>
      <p:regular r:id="rId42"/>
    </p:embeddedFont>
  </p:embeddedFontLst>
  <p:custDataLst>
    <p:tags r:id="rId43"/>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463" userDrawn="1">
          <p15:clr>
            <a:srgbClr val="A4A3A4"/>
          </p15:clr>
        </p15:guide>
        <p15:guide id="2" pos="390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Wangzhi gang" initials="Wg" lastIdx="1" clrIdx="0"/>
  <p:cmAuthor id="8" name="姜伟光" initials="姜" lastIdx="1" clrIdx="0"/>
  <p:cmAuthor id="2" name="作者" initials="A" lastIdx="1" clrIdx="1"/>
  <p:cmAuthor id="3" name="lenovo" initials="l" lastIdx="6" clrIdx="2"/>
  <p:cmAuthor id="4" name="Administrator" initials="A" lastIdx="4" clrIdx="3"/>
  <p:cmAuthor id="5" name="宋洁然" initials="宋" lastIdx="2" clrIdx="1"/>
  <p:cmAuthor id="6" name="ming qiu" initials="m" lastIdx="17" clrIdx="1"/>
  <p:cmAuthor id="10" name="悠着点" initials="悠" lastIdx="1"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3E56E"/>
    <a:srgbClr val="FFD200"/>
    <a:srgbClr val="3C3C4B"/>
    <a:srgbClr val="E31D1D"/>
    <a:srgbClr val="F01C0E"/>
    <a:srgbClr val="4D79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p:scale>
          <a:sx n="25" d="100"/>
          <a:sy n="25" d="100"/>
        </p:scale>
        <p:origin x="2436" y="1032"/>
      </p:cViewPr>
      <p:guideLst>
        <p:guide orient="horz" pos="2463"/>
        <p:guide pos="390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96.xml"/><Relationship Id="rId42" Type="http://schemas.openxmlformats.org/officeDocument/2006/relationships/font" Target="fonts/font15.fntdata"/><Relationship Id="rId41" Type="http://schemas.openxmlformats.org/officeDocument/2006/relationships/font" Target="fonts/font14.fntdata"/><Relationship Id="rId40" Type="http://schemas.openxmlformats.org/officeDocument/2006/relationships/font" Target="fonts/font13.fntdata"/><Relationship Id="rId4" Type="http://schemas.openxmlformats.org/officeDocument/2006/relationships/slide" Target="slides/slide2.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0" dt="2023-05-29T19:53:25.191" idx="1">
    <p:pos x="7378" y="718"/>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木先生iPPT04">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C104B85-98C5-4E48-9343-F8AA8D096500}" type="datetimeFigureOut">
              <a:rPr kumimoji="0" lang="en-US"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40F73C1-75A7-47A4-96B8-8D5A23E6081D}" type="slidenum">
              <a:rPr kumimoji="0" lang="en-US"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单击此处编辑母版标题样式</a:t>
            </a:r>
            <a:endParaRPr lang="en-US" altLang="zh-CN" dirty="0"/>
          </a:p>
        </p:txBody>
      </p:sp>
      <p:sp>
        <p:nvSpPr>
          <p:cNvPr id="1027" name="Text Placeholder 2"/>
          <p:cNvSpPr>
            <a:spLocks noGrp="1"/>
          </p:cNvSpPr>
          <p:nvPr>
            <p:ph type="body" idx="1"/>
          </p:nvPr>
        </p:nvSpPr>
        <p:spPr>
          <a:xfrm>
            <a:off x="838200" y="1825625"/>
            <a:ext cx="10515600" cy="435133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00F4D0C-A28C-44CB-9276-4D84A14BAD0A}" type="slidenum">
              <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1.png"/><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3.jpeg"/><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media/image23.jpeg"/><Relationship Id="rId3" Type="http://schemas.openxmlformats.org/officeDocument/2006/relationships/tags" Target="../tags/tag16.xml"/><Relationship Id="rId2" Type="http://schemas.openxmlformats.org/officeDocument/2006/relationships/image" Target="../media/image22.jpeg"/><Relationship Id="rId15" Type="http://schemas.openxmlformats.org/officeDocument/2006/relationships/slideLayout" Target="../slideLayouts/slideLayout2.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image" Target="../media/image26.jpeg"/><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image" Target="../media/image27.png"/><Relationship Id="rId3" Type="http://schemas.openxmlformats.org/officeDocument/2006/relationships/tags" Target="../tags/tag30.xml"/><Relationship Id="rId2" Type="http://schemas.openxmlformats.org/officeDocument/2006/relationships/tags" Target="../tags/tag29.xml"/><Relationship Id="rId11" Type="http://schemas.openxmlformats.org/officeDocument/2006/relationships/slideLayout" Target="../slideLayouts/slideLayout2.xml"/><Relationship Id="rId10" Type="http://schemas.openxmlformats.org/officeDocument/2006/relationships/tags" Target="../tags/tag36.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6" Type="http://schemas.openxmlformats.org/officeDocument/2006/relationships/comments" Target="../comments/comment1.xml"/><Relationship Id="rId15" Type="http://schemas.openxmlformats.org/officeDocument/2006/relationships/slideLayout" Target="../slideLayouts/slideLayout2.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image" Target="../media/image28.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2" Type="http://schemas.openxmlformats.org/officeDocument/2006/relationships/slideLayout" Target="../slideLayouts/slideLayout2.xml"/><Relationship Id="rId11" Type="http://schemas.openxmlformats.org/officeDocument/2006/relationships/image" Target="../media/image30.png"/><Relationship Id="rId10" Type="http://schemas.openxmlformats.org/officeDocument/2006/relationships/tags" Target="../tags/tag56.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5" Type="http://schemas.openxmlformats.org/officeDocument/2006/relationships/slideLayout" Target="../slideLayouts/slideLayout2.xml"/><Relationship Id="rId14" Type="http://schemas.openxmlformats.org/officeDocument/2006/relationships/image" Target="../media/image30.png"/><Relationship Id="rId13" Type="http://schemas.openxmlformats.org/officeDocument/2006/relationships/tags" Target="../tags/tag67.xml"/><Relationship Id="rId12" Type="http://schemas.openxmlformats.org/officeDocument/2006/relationships/image" Target="../media/image29.png"/><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image" Target="../media/image8.png"/><Relationship Id="rId2" Type="http://schemas.openxmlformats.org/officeDocument/2006/relationships/image" Target="../media/image6.png"/><Relationship Id="rId18" Type="http://schemas.openxmlformats.org/officeDocument/2006/relationships/slideLayout" Target="../slideLayouts/slideLayout2.xml"/><Relationship Id="rId17" Type="http://schemas.openxmlformats.org/officeDocument/2006/relationships/tags" Target="../tags/tag81.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image" Target="../media/image8.png"/><Relationship Id="rId2" Type="http://schemas.openxmlformats.org/officeDocument/2006/relationships/image" Target="../media/image6.png"/><Relationship Id="rId18" Type="http://schemas.openxmlformats.org/officeDocument/2006/relationships/slideLayout" Target="../slideLayouts/slideLayout2.xml"/><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emf"/><Relationship Id="rId2" Type="http://schemas.openxmlformats.org/officeDocument/2006/relationships/oleObject" Target="../embeddings/oleObject1.bin"/><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椭圆 8"/>
          <p:cNvSpPr/>
          <p:nvPr/>
        </p:nvSpPr>
        <p:spPr>
          <a:xfrm>
            <a:off x="4432300" y="9525"/>
            <a:ext cx="6891338" cy="6892925"/>
          </a:xfrm>
          <a:prstGeom prst="ellipse">
            <a:avLst/>
          </a:prstGeom>
          <a:blipFill dpi="0" rotWithShape="1">
            <a:blip r:embed="rId1" cstate="email">
              <a:alphaModFix amt="83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075" name="图片 5"/>
          <p:cNvPicPr>
            <a:picLocks noChangeAspect="1"/>
          </p:cNvPicPr>
          <p:nvPr/>
        </p:nvPicPr>
        <p:blipFill>
          <a:blip r:embed="rId2"/>
          <a:stretch>
            <a:fillRect/>
          </a:stretch>
        </p:blipFill>
        <p:spPr>
          <a:xfrm>
            <a:off x="1174750" y="2160588"/>
            <a:ext cx="4773613" cy="4298950"/>
          </a:xfrm>
          <a:prstGeom prst="rect">
            <a:avLst/>
          </a:prstGeom>
          <a:noFill/>
          <a:ln w="9525">
            <a:noFill/>
          </a:ln>
        </p:spPr>
      </p:pic>
      <p:sp>
        <p:nvSpPr>
          <p:cNvPr id="8" name="文本框 7"/>
          <p:cNvSpPr txBox="1"/>
          <p:nvPr/>
        </p:nvSpPr>
        <p:spPr>
          <a:xfrm>
            <a:off x="4432465" y="2420888"/>
            <a:ext cx="7467306" cy="829945"/>
          </a:xfrm>
          <a:prstGeom prst="rect">
            <a:avLst/>
          </a:prstGeom>
          <a:noFill/>
        </p:spPr>
        <p:txBody>
          <a:bodyPr>
            <a:spAutoFit/>
            <a:scene3d>
              <a:camera prst="orthographicFront"/>
              <a:lightRig rig="balanced" dir="t"/>
            </a:scene3d>
            <a:sp3d>
              <a:bevelB w="38100" h="38100"/>
            </a:sp3d>
          </a:bodyPr>
          <a:lstStyle/>
          <a:p>
            <a:pPr marR="0" defTabSz="914400" eaLnBrk="1" hangingPunct="1">
              <a:buClrTx/>
              <a:buSzTx/>
              <a:buFontTx/>
              <a:buNone/>
              <a:defRPr/>
            </a:pPr>
            <a:r>
              <a:rPr kumimoji="0" lang="zh-CN" altLang="en-US" sz="4800" kern="1200" cap="none" spc="0" normalizeH="0" baseline="0" noProof="0" dirty="0">
                <a:solidFill>
                  <a:srgbClr val="FFC000"/>
                </a:solidFill>
                <a:latin typeface="华文行楷" panose="02010800040101010101" charset="-122"/>
                <a:ea typeface="华文行楷" panose="02010800040101010101" charset="-122"/>
                <a:cs typeface="+mn-cs"/>
              </a:rPr>
              <a:t>科技英语翻译课堂分享</a:t>
            </a:r>
            <a:endParaRPr kumimoji="0" lang="zh-CN" altLang="en-US" sz="4800" kern="1200" cap="none" spc="0" normalizeH="0" baseline="0" noProof="0" dirty="0">
              <a:solidFill>
                <a:srgbClr val="FFC000"/>
              </a:solidFill>
              <a:latin typeface="华文行楷" panose="02010800040101010101" charset="-122"/>
              <a:ea typeface="华文行楷" panose="02010800040101010101" charset="-122"/>
              <a:cs typeface="+mn-cs"/>
            </a:endParaRPr>
          </a:p>
        </p:txBody>
      </p:sp>
      <p:sp>
        <p:nvSpPr>
          <p:cNvPr id="11" name="矩形 10"/>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78" name="文本框 12"/>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14" name="圆角矩形 13"/>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cxnSp>
        <p:nvCxnSpPr>
          <p:cNvPr id="15" name="直接连接符 14"/>
          <p:cNvCxnSpPr/>
          <p:nvPr/>
        </p:nvCxnSpPr>
        <p:spPr>
          <a:xfrm>
            <a:off x="192088" y="9525"/>
            <a:ext cx="0" cy="11271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81" name="文本框 15"/>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sp>
        <p:nvSpPr>
          <p:cNvPr id="17" name="文本框 16"/>
          <p:cNvSpPr txBox="1"/>
          <p:nvPr/>
        </p:nvSpPr>
        <p:spPr>
          <a:xfrm>
            <a:off x="4487705" y="3312660"/>
            <a:ext cx="7467306" cy="521970"/>
          </a:xfrm>
          <a:prstGeom prst="rect">
            <a:avLst/>
          </a:prstGeom>
          <a:noFill/>
        </p:spPr>
        <p:txBody>
          <a:bodyPr>
            <a:spAutoFit/>
            <a:scene3d>
              <a:camera prst="orthographicFront"/>
              <a:lightRig rig="balanced" dir="t"/>
            </a:scene3d>
            <a:sp3d>
              <a:bevelB w="38100" h="38100"/>
            </a:sp3d>
          </a:bodyPr>
          <a:lstStyle/>
          <a:p>
            <a:pPr marR="0" defTabSz="914400" eaLnBrk="1" hangingPunct="1">
              <a:buClrTx/>
              <a:buSzTx/>
              <a:buFontTx/>
              <a:buNone/>
              <a:defRPr/>
            </a:pPr>
            <a:r>
              <a:rPr kumimoji="0" lang="en-US" altLang="zh-CN" sz="2800" kern="1200" cap="none" spc="0" normalizeH="0" baseline="0" noProof="0" dirty="0">
                <a:solidFill>
                  <a:srgbClr val="4D79A0"/>
                </a:solidFill>
                <a:latin typeface="方正舒体" panose="02010601030101010101" charset="-122"/>
                <a:ea typeface="方正舒体" panose="02010601030101010101" charset="-122"/>
                <a:cs typeface="方正舒体" panose="02010601030101010101" charset="-122"/>
              </a:rPr>
              <a:t>SPEAKER:</a:t>
            </a:r>
            <a:r>
              <a:rPr kumimoji="0" lang="zh-CN" altLang="en-US" sz="2800" kern="1200" cap="none" spc="0" normalizeH="0" baseline="0" noProof="0" dirty="0">
                <a:solidFill>
                  <a:srgbClr val="4D79A0"/>
                </a:solidFill>
                <a:latin typeface="华文行楷" panose="02010800040101010101" charset="-122"/>
                <a:ea typeface="华文行楷" panose="02010800040101010101" charset="-122"/>
                <a:cs typeface="华文行楷" panose="02010800040101010101" charset="-122"/>
              </a:rPr>
              <a:t>工程</a:t>
            </a:r>
            <a:r>
              <a:rPr kumimoji="0" lang="en-US" altLang="zh-CN" sz="2800" kern="1200" cap="none" spc="0" normalizeH="0" baseline="0" noProof="0" dirty="0">
                <a:solidFill>
                  <a:srgbClr val="4D79A0"/>
                </a:solidFill>
                <a:latin typeface="华文行楷" panose="02010800040101010101" charset="-122"/>
                <a:ea typeface="华文行楷" panose="02010800040101010101" charset="-122"/>
                <a:cs typeface="华文行楷" panose="02010800040101010101" charset="-122"/>
              </a:rPr>
              <a:t>2102</a:t>
            </a:r>
            <a:r>
              <a:rPr kumimoji="0" lang="zh-CN" altLang="en-US" sz="2800" kern="1200" cap="none" spc="0" normalizeH="0" baseline="0" noProof="0" dirty="0">
                <a:solidFill>
                  <a:srgbClr val="4D79A0"/>
                </a:solidFill>
                <a:latin typeface="华文行楷" panose="02010800040101010101" charset="-122"/>
                <a:ea typeface="华文行楷" panose="02010800040101010101" charset="-122"/>
                <a:cs typeface="华文行楷" panose="02010800040101010101" charset="-122"/>
              </a:rPr>
              <a:t>张宇</a:t>
            </a:r>
            <a:endParaRPr kumimoji="0" lang="zh-CN" altLang="en-US" sz="2800" kern="1200" cap="none" spc="0" normalizeH="0" baseline="0" noProof="0" dirty="0">
              <a:solidFill>
                <a:srgbClr val="4D79A0"/>
              </a:solidFill>
              <a:latin typeface="华文行楷" panose="02010800040101010101" charset="-122"/>
              <a:ea typeface="华文行楷" panose="02010800040101010101" charset="-122"/>
              <a:cs typeface="华文行楷" panose="02010800040101010101" charset="-122"/>
            </a:endParaRPr>
          </a:p>
        </p:txBody>
      </p:sp>
      <p:sp>
        <p:nvSpPr>
          <p:cNvPr id="18" name="椭圆 17"/>
          <p:cNvSpPr/>
          <p:nvPr/>
        </p:nvSpPr>
        <p:spPr>
          <a:xfrm>
            <a:off x="7751763" y="4648200"/>
            <a:ext cx="5448300" cy="5448300"/>
          </a:xfrm>
          <a:prstGeom prst="ellipse">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1" name="图片 20"/>
          <p:cNvPicPr>
            <a:picLocks noChangeAspect="1"/>
          </p:cNvPicPr>
          <p:nvPr/>
        </p:nvPicPr>
        <p:blipFill rotWithShape="1">
          <a:blip r:embed="rId3" cstate="email"/>
          <a:srcRect r="-2721" b="-3551"/>
          <a:stretch>
            <a:fillRect/>
          </a:stretch>
        </p:blipFill>
        <p:spPr>
          <a:xfrm>
            <a:off x="8904126" y="4627955"/>
            <a:ext cx="2853687" cy="1995687"/>
          </a:xfrm>
          <a:custGeom>
            <a:avLst/>
            <a:gdLst>
              <a:gd name="connsiteX0" fmla="*/ 0 w 6819900"/>
              <a:gd name="connsiteY0" fmla="*/ 0 h 3877176"/>
              <a:gd name="connsiteX1" fmla="*/ 6819900 w 6819900"/>
              <a:gd name="connsiteY1" fmla="*/ 0 h 3877176"/>
              <a:gd name="connsiteX2" fmla="*/ 6819900 w 6819900"/>
              <a:gd name="connsiteY2" fmla="*/ 3877176 h 3877176"/>
              <a:gd name="connsiteX3" fmla="*/ 5478556 w 6819900"/>
              <a:gd name="connsiteY3" fmla="*/ 3877176 h 3877176"/>
              <a:gd name="connsiteX4" fmla="*/ 5439486 w 6819900"/>
              <a:gd name="connsiteY4" fmla="*/ 3625474 h 3877176"/>
              <a:gd name="connsiteX5" fmla="*/ 4097929 w 6819900"/>
              <a:gd name="connsiteY5" fmla="*/ 3833716 h 3877176"/>
              <a:gd name="connsiteX6" fmla="*/ 4104675 w 6819900"/>
              <a:gd name="connsiteY6" fmla="*/ 3877176 h 3877176"/>
              <a:gd name="connsiteX7" fmla="*/ 0 w 6819900"/>
              <a:gd name="connsiteY7" fmla="*/ 3877176 h 38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9900" h="3877176">
                <a:moveTo>
                  <a:pt x="0" y="0"/>
                </a:moveTo>
                <a:lnTo>
                  <a:pt x="6819900" y="0"/>
                </a:lnTo>
                <a:lnTo>
                  <a:pt x="6819900" y="3877176"/>
                </a:lnTo>
                <a:lnTo>
                  <a:pt x="5478556" y="3877176"/>
                </a:lnTo>
                <a:lnTo>
                  <a:pt x="5439486" y="3625474"/>
                </a:lnTo>
                <a:lnTo>
                  <a:pt x="4097929" y="3833716"/>
                </a:lnTo>
                <a:lnTo>
                  <a:pt x="4104675" y="3877176"/>
                </a:lnTo>
                <a:lnTo>
                  <a:pt x="0" y="3877176"/>
                </a:lnTo>
                <a:close/>
              </a:path>
            </a:pathLst>
          </a:custGeom>
          <a:effectLst>
            <a:outerShdw blurRad="635000" dist="101600" dir="10800000" sx="102000" sy="102000" algn="r" rotWithShape="0">
              <a:prstClr val="black">
                <a:alpha val="11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3" name="矩形 22"/>
          <p:cNvSpPr/>
          <p:nvPr/>
        </p:nvSpPr>
        <p:spPr>
          <a:xfrm>
            <a:off x="6519863" y="2019300"/>
            <a:ext cx="3935412" cy="4603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20000"/>
              </a:lnSpc>
              <a:spcBef>
                <a:spcPct val="0"/>
              </a:spcBef>
              <a:buFontTx/>
              <a:buNone/>
            </a:pPr>
            <a:endParaRPr lang="zh-CN" altLang="en-US" sz="2000" dirty="0">
              <a:solidFill>
                <a:schemeClr val="bg1"/>
              </a:solidFill>
              <a:latin typeface="Arial" panose="020B0604020202020204" pitchFamily="34" charset="0"/>
            </a:endParaRPr>
          </a:p>
        </p:txBody>
      </p:sp>
      <p:sp>
        <p:nvSpPr>
          <p:cNvPr id="27" name="矩形 26"/>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2" name="文本框 27"/>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29" name="圆角矩形 28"/>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sp>
        <p:nvSpPr>
          <p:cNvPr id="11274" name="文本框 29"/>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sp>
        <p:nvSpPr>
          <p:cNvPr id="11276" name="Freeform 5"/>
          <p:cNvSpPr/>
          <p:nvPr/>
        </p:nvSpPr>
        <p:spPr>
          <a:xfrm>
            <a:off x="-34925" y="5948363"/>
            <a:ext cx="9947275" cy="10096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6466" h="848">
                <a:moveTo>
                  <a:pt x="0" y="848"/>
                </a:moveTo>
                <a:lnTo>
                  <a:pt x="0" y="775"/>
                </a:lnTo>
                <a:lnTo>
                  <a:pt x="61" y="775"/>
                </a:lnTo>
                <a:lnTo>
                  <a:pt x="61" y="722"/>
                </a:lnTo>
                <a:lnTo>
                  <a:pt x="97" y="722"/>
                </a:lnTo>
                <a:lnTo>
                  <a:pt x="97" y="693"/>
                </a:lnTo>
                <a:lnTo>
                  <a:pt x="132" y="693"/>
                </a:lnTo>
                <a:lnTo>
                  <a:pt x="132" y="720"/>
                </a:lnTo>
                <a:lnTo>
                  <a:pt x="191" y="720"/>
                </a:lnTo>
                <a:lnTo>
                  <a:pt x="191" y="744"/>
                </a:lnTo>
                <a:lnTo>
                  <a:pt x="224" y="744"/>
                </a:lnTo>
                <a:lnTo>
                  <a:pt x="224" y="789"/>
                </a:lnTo>
                <a:lnTo>
                  <a:pt x="265" y="789"/>
                </a:lnTo>
                <a:lnTo>
                  <a:pt x="265" y="736"/>
                </a:lnTo>
                <a:lnTo>
                  <a:pt x="312" y="736"/>
                </a:lnTo>
                <a:lnTo>
                  <a:pt x="314" y="617"/>
                </a:lnTo>
                <a:lnTo>
                  <a:pt x="350" y="617"/>
                </a:lnTo>
                <a:lnTo>
                  <a:pt x="350" y="596"/>
                </a:lnTo>
                <a:lnTo>
                  <a:pt x="385" y="598"/>
                </a:lnTo>
                <a:lnTo>
                  <a:pt x="385" y="622"/>
                </a:lnTo>
                <a:lnTo>
                  <a:pt x="399" y="622"/>
                </a:lnTo>
                <a:lnTo>
                  <a:pt x="399" y="572"/>
                </a:lnTo>
                <a:lnTo>
                  <a:pt x="447" y="574"/>
                </a:lnTo>
                <a:lnTo>
                  <a:pt x="447" y="600"/>
                </a:lnTo>
                <a:lnTo>
                  <a:pt x="470" y="600"/>
                </a:lnTo>
                <a:lnTo>
                  <a:pt x="470" y="744"/>
                </a:lnTo>
                <a:lnTo>
                  <a:pt x="496" y="744"/>
                </a:lnTo>
                <a:lnTo>
                  <a:pt x="496" y="772"/>
                </a:lnTo>
                <a:lnTo>
                  <a:pt x="529" y="772"/>
                </a:lnTo>
                <a:lnTo>
                  <a:pt x="529" y="560"/>
                </a:lnTo>
                <a:lnTo>
                  <a:pt x="567" y="560"/>
                </a:lnTo>
                <a:lnTo>
                  <a:pt x="567" y="536"/>
                </a:lnTo>
                <a:lnTo>
                  <a:pt x="655" y="536"/>
                </a:lnTo>
                <a:lnTo>
                  <a:pt x="655" y="560"/>
                </a:lnTo>
                <a:lnTo>
                  <a:pt x="697" y="560"/>
                </a:lnTo>
                <a:lnTo>
                  <a:pt x="697" y="767"/>
                </a:lnTo>
                <a:lnTo>
                  <a:pt x="875" y="767"/>
                </a:lnTo>
                <a:lnTo>
                  <a:pt x="875" y="472"/>
                </a:lnTo>
                <a:lnTo>
                  <a:pt x="896" y="472"/>
                </a:lnTo>
                <a:lnTo>
                  <a:pt x="896" y="443"/>
                </a:lnTo>
                <a:lnTo>
                  <a:pt x="945" y="443"/>
                </a:lnTo>
                <a:lnTo>
                  <a:pt x="945" y="467"/>
                </a:lnTo>
                <a:lnTo>
                  <a:pt x="976" y="467"/>
                </a:lnTo>
                <a:lnTo>
                  <a:pt x="976" y="763"/>
                </a:lnTo>
                <a:lnTo>
                  <a:pt x="1007" y="763"/>
                </a:lnTo>
                <a:lnTo>
                  <a:pt x="1007" y="498"/>
                </a:lnTo>
                <a:lnTo>
                  <a:pt x="1028" y="498"/>
                </a:lnTo>
                <a:lnTo>
                  <a:pt x="1028" y="467"/>
                </a:lnTo>
                <a:lnTo>
                  <a:pt x="1090" y="467"/>
                </a:lnTo>
                <a:lnTo>
                  <a:pt x="1090" y="491"/>
                </a:lnTo>
                <a:lnTo>
                  <a:pt x="1113" y="491"/>
                </a:lnTo>
                <a:lnTo>
                  <a:pt x="1113" y="648"/>
                </a:lnTo>
                <a:lnTo>
                  <a:pt x="1139" y="648"/>
                </a:lnTo>
                <a:lnTo>
                  <a:pt x="1139" y="617"/>
                </a:lnTo>
                <a:lnTo>
                  <a:pt x="1168" y="617"/>
                </a:lnTo>
                <a:lnTo>
                  <a:pt x="1168" y="648"/>
                </a:lnTo>
                <a:lnTo>
                  <a:pt x="1194" y="648"/>
                </a:lnTo>
                <a:lnTo>
                  <a:pt x="1194" y="598"/>
                </a:lnTo>
                <a:lnTo>
                  <a:pt x="1333" y="598"/>
                </a:lnTo>
                <a:lnTo>
                  <a:pt x="1333" y="755"/>
                </a:lnTo>
                <a:lnTo>
                  <a:pt x="1376" y="755"/>
                </a:lnTo>
                <a:lnTo>
                  <a:pt x="1378" y="651"/>
                </a:lnTo>
                <a:lnTo>
                  <a:pt x="1513" y="651"/>
                </a:lnTo>
                <a:lnTo>
                  <a:pt x="1513" y="746"/>
                </a:lnTo>
                <a:lnTo>
                  <a:pt x="1584" y="748"/>
                </a:lnTo>
                <a:lnTo>
                  <a:pt x="1584" y="572"/>
                </a:lnTo>
                <a:lnTo>
                  <a:pt x="1608" y="572"/>
                </a:lnTo>
                <a:lnTo>
                  <a:pt x="1608" y="541"/>
                </a:lnTo>
                <a:lnTo>
                  <a:pt x="1660" y="541"/>
                </a:lnTo>
                <a:lnTo>
                  <a:pt x="1660" y="570"/>
                </a:lnTo>
                <a:lnTo>
                  <a:pt x="1714" y="570"/>
                </a:lnTo>
                <a:lnTo>
                  <a:pt x="1714" y="600"/>
                </a:lnTo>
                <a:lnTo>
                  <a:pt x="1761" y="600"/>
                </a:lnTo>
                <a:lnTo>
                  <a:pt x="1759" y="755"/>
                </a:lnTo>
                <a:lnTo>
                  <a:pt x="1790" y="755"/>
                </a:lnTo>
                <a:lnTo>
                  <a:pt x="1792" y="641"/>
                </a:lnTo>
                <a:lnTo>
                  <a:pt x="1811" y="641"/>
                </a:lnTo>
                <a:lnTo>
                  <a:pt x="1811" y="615"/>
                </a:lnTo>
                <a:lnTo>
                  <a:pt x="1865" y="615"/>
                </a:lnTo>
                <a:lnTo>
                  <a:pt x="1865" y="643"/>
                </a:lnTo>
                <a:lnTo>
                  <a:pt x="1898" y="643"/>
                </a:lnTo>
                <a:lnTo>
                  <a:pt x="1898" y="732"/>
                </a:lnTo>
                <a:lnTo>
                  <a:pt x="2021" y="732"/>
                </a:lnTo>
                <a:lnTo>
                  <a:pt x="2024" y="398"/>
                </a:lnTo>
                <a:lnTo>
                  <a:pt x="2038" y="398"/>
                </a:lnTo>
                <a:lnTo>
                  <a:pt x="2038" y="317"/>
                </a:lnTo>
                <a:lnTo>
                  <a:pt x="2061" y="317"/>
                </a:lnTo>
                <a:lnTo>
                  <a:pt x="2061" y="267"/>
                </a:lnTo>
                <a:lnTo>
                  <a:pt x="2199" y="267"/>
                </a:lnTo>
                <a:lnTo>
                  <a:pt x="2199" y="314"/>
                </a:lnTo>
                <a:lnTo>
                  <a:pt x="2241" y="314"/>
                </a:lnTo>
                <a:lnTo>
                  <a:pt x="2239" y="753"/>
                </a:lnTo>
                <a:lnTo>
                  <a:pt x="2281" y="753"/>
                </a:lnTo>
                <a:lnTo>
                  <a:pt x="2281" y="553"/>
                </a:lnTo>
                <a:lnTo>
                  <a:pt x="2303" y="553"/>
                </a:lnTo>
                <a:lnTo>
                  <a:pt x="2303" y="493"/>
                </a:lnTo>
                <a:lnTo>
                  <a:pt x="2333" y="493"/>
                </a:lnTo>
                <a:lnTo>
                  <a:pt x="2333" y="522"/>
                </a:lnTo>
                <a:lnTo>
                  <a:pt x="2369" y="522"/>
                </a:lnTo>
                <a:lnTo>
                  <a:pt x="2369" y="543"/>
                </a:lnTo>
                <a:lnTo>
                  <a:pt x="2400" y="543"/>
                </a:lnTo>
                <a:lnTo>
                  <a:pt x="2397" y="755"/>
                </a:lnTo>
                <a:lnTo>
                  <a:pt x="2423" y="755"/>
                </a:lnTo>
                <a:lnTo>
                  <a:pt x="2423" y="710"/>
                </a:lnTo>
                <a:lnTo>
                  <a:pt x="2459" y="713"/>
                </a:lnTo>
                <a:lnTo>
                  <a:pt x="2459" y="488"/>
                </a:lnTo>
                <a:lnTo>
                  <a:pt x="2475" y="488"/>
                </a:lnTo>
                <a:lnTo>
                  <a:pt x="2489" y="469"/>
                </a:lnTo>
                <a:lnTo>
                  <a:pt x="2539" y="469"/>
                </a:lnTo>
                <a:lnTo>
                  <a:pt x="2539" y="493"/>
                </a:lnTo>
                <a:lnTo>
                  <a:pt x="2563" y="493"/>
                </a:lnTo>
                <a:lnTo>
                  <a:pt x="2560" y="741"/>
                </a:lnTo>
                <a:lnTo>
                  <a:pt x="2683" y="744"/>
                </a:lnTo>
                <a:lnTo>
                  <a:pt x="2683" y="379"/>
                </a:lnTo>
                <a:lnTo>
                  <a:pt x="2745" y="379"/>
                </a:lnTo>
                <a:lnTo>
                  <a:pt x="2745" y="410"/>
                </a:lnTo>
                <a:lnTo>
                  <a:pt x="2759" y="410"/>
                </a:lnTo>
                <a:lnTo>
                  <a:pt x="2759" y="391"/>
                </a:lnTo>
                <a:lnTo>
                  <a:pt x="2851" y="391"/>
                </a:lnTo>
                <a:lnTo>
                  <a:pt x="2851" y="419"/>
                </a:lnTo>
                <a:lnTo>
                  <a:pt x="2877" y="419"/>
                </a:lnTo>
                <a:lnTo>
                  <a:pt x="2877" y="741"/>
                </a:lnTo>
                <a:lnTo>
                  <a:pt x="2913" y="741"/>
                </a:lnTo>
                <a:lnTo>
                  <a:pt x="2913" y="639"/>
                </a:lnTo>
                <a:lnTo>
                  <a:pt x="2941" y="639"/>
                </a:lnTo>
                <a:lnTo>
                  <a:pt x="2941" y="612"/>
                </a:lnTo>
                <a:lnTo>
                  <a:pt x="2977" y="612"/>
                </a:lnTo>
                <a:lnTo>
                  <a:pt x="2977" y="639"/>
                </a:lnTo>
                <a:lnTo>
                  <a:pt x="3017" y="641"/>
                </a:lnTo>
                <a:lnTo>
                  <a:pt x="3014" y="739"/>
                </a:lnTo>
                <a:lnTo>
                  <a:pt x="3071" y="739"/>
                </a:lnTo>
                <a:lnTo>
                  <a:pt x="3073" y="493"/>
                </a:lnTo>
                <a:lnTo>
                  <a:pt x="3092" y="493"/>
                </a:lnTo>
                <a:lnTo>
                  <a:pt x="3092" y="410"/>
                </a:lnTo>
                <a:lnTo>
                  <a:pt x="3218" y="410"/>
                </a:lnTo>
                <a:lnTo>
                  <a:pt x="3218" y="446"/>
                </a:lnTo>
                <a:lnTo>
                  <a:pt x="3248" y="446"/>
                </a:lnTo>
                <a:lnTo>
                  <a:pt x="3248" y="605"/>
                </a:lnTo>
                <a:lnTo>
                  <a:pt x="3334" y="605"/>
                </a:lnTo>
                <a:lnTo>
                  <a:pt x="3336" y="33"/>
                </a:lnTo>
                <a:lnTo>
                  <a:pt x="3348" y="33"/>
                </a:lnTo>
                <a:lnTo>
                  <a:pt x="3348" y="0"/>
                </a:lnTo>
                <a:lnTo>
                  <a:pt x="3423" y="0"/>
                </a:lnTo>
                <a:lnTo>
                  <a:pt x="3423" y="16"/>
                </a:lnTo>
                <a:lnTo>
                  <a:pt x="3466" y="16"/>
                </a:lnTo>
                <a:lnTo>
                  <a:pt x="3464" y="620"/>
                </a:lnTo>
                <a:lnTo>
                  <a:pt x="3575" y="620"/>
                </a:lnTo>
                <a:lnTo>
                  <a:pt x="3577" y="460"/>
                </a:lnTo>
                <a:lnTo>
                  <a:pt x="3662" y="460"/>
                </a:lnTo>
                <a:lnTo>
                  <a:pt x="3662" y="329"/>
                </a:lnTo>
                <a:lnTo>
                  <a:pt x="3788" y="331"/>
                </a:lnTo>
                <a:lnTo>
                  <a:pt x="3785" y="372"/>
                </a:lnTo>
                <a:lnTo>
                  <a:pt x="3816" y="372"/>
                </a:lnTo>
                <a:lnTo>
                  <a:pt x="3816" y="474"/>
                </a:lnTo>
                <a:lnTo>
                  <a:pt x="3851" y="474"/>
                </a:lnTo>
                <a:lnTo>
                  <a:pt x="3851" y="441"/>
                </a:lnTo>
                <a:lnTo>
                  <a:pt x="3932" y="441"/>
                </a:lnTo>
                <a:lnTo>
                  <a:pt x="3932" y="477"/>
                </a:lnTo>
                <a:lnTo>
                  <a:pt x="3970" y="479"/>
                </a:lnTo>
                <a:lnTo>
                  <a:pt x="3967" y="546"/>
                </a:lnTo>
                <a:lnTo>
                  <a:pt x="3991" y="546"/>
                </a:lnTo>
                <a:lnTo>
                  <a:pt x="3991" y="298"/>
                </a:lnTo>
                <a:lnTo>
                  <a:pt x="4014" y="298"/>
                </a:lnTo>
                <a:lnTo>
                  <a:pt x="4014" y="250"/>
                </a:lnTo>
                <a:lnTo>
                  <a:pt x="4057" y="250"/>
                </a:lnTo>
                <a:lnTo>
                  <a:pt x="4111" y="250"/>
                </a:lnTo>
                <a:lnTo>
                  <a:pt x="4111" y="274"/>
                </a:lnTo>
                <a:lnTo>
                  <a:pt x="4159" y="274"/>
                </a:lnTo>
                <a:lnTo>
                  <a:pt x="4159" y="419"/>
                </a:lnTo>
                <a:lnTo>
                  <a:pt x="4208" y="419"/>
                </a:lnTo>
                <a:lnTo>
                  <a:pt x="4208" y="384"/>
                </a:lnTo>
                <a:lnTo>
                  <a:pt x="4263" y="386"/>
                </a:lnTo>
                <a:lnTo>
                  <a:pt x="4263" y="410"/>
                </a:lnTo>
                <a:lnTo>
                  <a:pt x="4334" y="410"/>
                </a:lnTo>
                <a:lnTo>
                  <a:pt x="4334" y="462"/>
                </a:lnTo>
                <a:lnTo>
                  <a:pt x="4360" y="462"/>
                </a:lnTo>
                <a:lnTo>
                  <a:pt x="4360" y="436"/>
                </a:lnTo>
                <a:lnTo>
                  <a:pt x="4383" y="436"/>
                </a:lnTo>
                <a:lnTo>
                  <a:pt x="4383" y="410"/>
                </a:lnTo>
                <a:lnTo>
                  <a:pt x="4440" y="410"/>
                </a:lnTo>
                <a:lnTo>
                  <a:pt x="4438" y="436"/>
                </a:lnTo>
                <a:lnTo>
                  <a:pt x="4478" y="436"/>
                </a:lnTo>
                <a:lnTo>
                  <a:pt x="4478" y="455"/>
                </a:lnTo>
                <a:lnTo>
                  <a:pt x="4494" y="455"/>
                </a:lnTo>
                <a:lnTo>
                  <a:pt x="4494" y="510"/>
                </a:lnTo>
                <a:lnTo>
                  <a:pt x="4523" y="510"/>
                </a:lnTo>
                <a:lnTo>
                  <a:pt x="4523" y="474"/>
                </a:lnTo>
                <a:lnTo>
                  <a:pt x="4580" y="474"/>
                </a:lnTo>
                <a:lnTo>
                  <a:pt x="4580" y="450"/>
                </a:lnTo>
                <a:lnTo>
                  <a:pt x="4603" y="450"/>
                </a:lnTo>
                <a:lnTo>
                  <a:pt x="4603" y="438"/>
                </a:lnTo>
                <a:lnTo>
                  <a:pt x="4658" y="438"/>
                </a:lnTo>
                <a:lnTo>
                  <a:pt x="4658" y="465"/>
                </a:lnTo>
                <a:lnTo>
                  <a:pt x="4695" y="465"/>
                </a:lnTo>
                <a:lnTo>
                  <a:pt x="4695" y="491"/>
                </a:lnTo>
                <a:lnTo>
                  <a:pt x="4743" y="491"/>
                </a:lnTo>
                <a:lnTo>
                  <a:pt x="4743" y="524"/>
                </a:lnTo>
                <a:lnTo>
                  <a:pt x="4764" y="524"/>
                </a:lnTo>
                <a:lnTo>
                  <a:pt x="4764" y="693"/>
                </a:lnTo>
                <a:lnTo>
                  <a:pt x="4773" y="693"/>
                </a:lnTo>
                <a:lnTo>
                  <a:pt x="4773" y="646"/>
                </a:lnTo>
                <a:lnTo>
                  <a:pt x="4792" y="646"/>
                </a:lnTo>
                <a:lnTo>
                  <a:pt x="4795" y="503"/>
                </a:lnTo>
                <a:lnTo>
                  <a:pt x="4807" y="503"/>
                </a:lnTo>
                <a:lnTo>
                  <a:pt x="4807" y="479"/>
                </a:lnTo>
                <a:lnTo>
                  <a:pt x="4847" y="479"/>
                </a:lnTo>
                <a:lnTo>
                  <a:pt x="4847" y="500"/>
                </a:lnTo>
                <a:lnTo>
                  <a:pt x="4861" y="500"/>
                </a:lnTo>
                <a:lnTo>
                  <a:pt x="4859" y="629"/>
                </a:lnTo>
                <a:lnTo>
                  <a:pt x="4878" y="629"/>
                </a:lnTo>
                <a:lnTo>
                  <a:pt x="4880" y="438"/>
                </a:lnTo>
                <a:lnTo>
                  <a:pt x="4989" y="441"/>
                </a:lnTo>
                <a:lnTo>
                  <a:pt x="4989" y="491"/>
                </a:lnTo>
                <a:lnTo>
                  <a:pt x="5003" y="491"/>
                </a:lnTo>
                <a:lnTo>
                  <a:pt x="5000" y="548"/>
                </a:lnTo>
                <a:lnTo>
                  <a:pt x="5010" y="548"/>
                </a:lnTo>
                <a:lnTo>
                  <a:pt x="5010" y="703"/>
                </a:lnTo>
                <a:lnTo>
                  <a:pt x="5041" y="703"/>
                </a:lnTo>
                <a:lnTo>
                  <a:pt x="5041" y="682"/>
                </a:lnTo>
                <a:lnTo>
                  <a:pt x="5052" y="682"/>
                </a:lnTo>
                <a:lnTo>
                  <a:pt x="5055" y="627"/>
                </a:lnTo>
                <a:lnTo>
                  <a:pt x="5067" y="627"/>
                </a:lnTo>
                <a:lnTo>
                  <a:pt x="5067" y="415"/>
                </a:lnTo>
                <a:lnTo>
                  <a:pt x="5149" y="415"/>
                </a:lnTo>
                <a:lnTo>
                  <a:pt x="5149" y="543"/>
                </a:lnTo>
                <a:lnTo>
                  <a:pt x="5161" y="543"/>
                </a:lnTo>
                <a:lnTo>
                  <a:pt x="5161" y="629"/>
                </a:lnTo>
                <a:lnTo>
                  <a:pt x="5199" y="631"/>
                </a:lnTo>
                <a:lnTo>
                  <a:pt x="5199" y="710"/>
                </a:lnTo>
                <a:lnTo>
                  <a:pt x="5220" y="710"/>
                </a:lnTo>
                <a:lnTo>
                  <a:pt x="5223" y="670"/>
                </a:lnTo>
                <a:lnTo>
                  <a:pt x="5261" y="670"/>
                </a:lnTo>
                <a:lnTo>
                  <a:pt x="5261" y="643"/>
                </a:lnTo>
                <a:lnTo>
                  <a:pt x="5395" y="643"/>
                </a:lnTo>
                <a:lnTo>
                  <a:pt x="5395" y="615"/>
                </a:lnTo>
                <a:lnTo>
                  <a:pt x="5431" y="615"/>
                </a:lnTo>
                <a:lnTo>
                  <a:pt x="5428" y="648"/>
                </a:lnTo>
                <a:lnTo>
                  <a:pt x="5464" y="648"/>
                </a:lnTo>
                <a:lnTo>
                  <a:pt x="5464" y="722"/>
                </a:lnTo>
                <a:lnTo>
                  <a:pt x="5495" y="722"/>
                </a:lnTo>
                <a:lnTo>
                  <a:pt x="5495" y="653"/>
                </a:lnTo>
                <a:lnTo>
                  <a:pt x="5516" y="653"/>
                </a:lnTo>
                <a:lnTo>
                  <a:pt x="5516" y="546"/>
                </a:lnTo>
                <a:lnTo>
                  <a:pt x="5537" y="546"/>
                </a:lnTo>
                <a:lnTo>
                  <a:pt x="5537" y="500"/>
                </a:lnTo>
                <a:lnTo>
                  <a:pt x="5561" y="503"/>
                </a:lnTo>
                <a:lnTo>
                  <a:pt x="5575" y="484"/>
                </a:lnTo>
                <a:lnTo>
                  <a:pt x="5618" y="484"/>
                </a:lnTo>
                <a:lnTo>
                  <a:pt x="5618" y="255"/>
                </a:lnTo>
                <a:lnTo>
                  <a:pt x="5707" y="255"/>
                </a:lnTo>
                <a:lnTo>
                  <a:pt x="5705" y="486"/>
                </a:lnTo>
                <a:lnTo>
                  <a:pt x="5755" y="486"/>
                </a:lnTo>
                <a:lnTo>
                  <a:pt x="5755" y="662"/>
                </a:lnTo>
                <a:lnTo>
                  <a:pt x="5781" y="662"/>
                </a:lnTo>
                <a:lnTo>
                  <a:pt x="5783" y="443"/>
                </a:lnTo>
                <a:lnTo>
                  <a:pt x="5859" y="443"/>
                </a:lnTo>
                <a:lnTo>
                  <a:pt x="5859" y="467"/>
                </a:lnTo>
                <a:lnTo>
                  <a:pt x="5932" y="467"/>
                </a:lnTo>
                <a:lnTo>
                  <a:pt x="5932" y="548"/>
                </a:lnTo>
                <a:lnTo>
                  <a:pt x="5968" y="548"/>
                </a:lnTo>
                <a:lnTo>
                  <a:pt x="5968" y="488"/>
                </a:lnTo>
                <a:lnTo>
                  <a:pt x="6022" y="488"/>
                </a:lnTo>
                <a:lnTo>
                  <a:pt x="6022" y="455"/>
                </a:lnTo>
                <a:lnTo>
                  <a:pt x="6072" y="455"/>
                </a:lnTo>
                <a:lnTo>
                  <a:pt x="6072" y="653"/>
                </a:lnTo>
                <a:lnTo>
                  <a:pt x="6145" y="653"/>
                </a:lnTo>
                <a:lnTo>
                  <a:pt x="6147" y="429"/>
                </a:lnTo>
                <a:lnTo>
                  <a:pt x="6159" y="429"/>
                </a:lnTo>
                <a:lnTo>
                  <a:pt x="6159" y="410"/>
                </a:lnTo>
                <a:lnTo>
                  <a:pt x="6239" y="410"/>
                </a:lnTo>
                <a:lnTo>
                  <a:pt x="6237" y="446"/>
                </a:lnTo>
                <a:lnTo>
                  <a:pt x="6325" y="446"/>
                </a:lnTo>
                <a:lnTo>
                  <a:pt x="6325" y="674"/>
                </a:lnTo>
                <a:lnTo>
                  <a:pt x="6365" y="674"/>
                </a:lnTo>
                <a:lnTo>
                  <a:pt x="6365" y="744"/>
                </a:lnTo>
                <a:lnTo>
                  <a:pt x="6410" y="744"/>
                </a:lnTo>
                <a:lnTo>
                  <a:pt x="6412" y="660"/>
                </a:lnTo>
                <a:lnTo>
                  <a:pt x="6436" y="660"/>
                </a:lnTo>
                <a:lnTo>
                  <a:pt x="6436" y="627"/>
                </a:lnTo>
                <a:lnTo>
                  <a:pt x="6466" y="627"/>
                </a:lnTo>
                <a:lnTo>
                  <a:pt x="6466" y="829"/>
                </a:lnTo>
                <a:lnTo>
                  <a:pt x="0" y="848"/>
                </a:lnTo>
                <a:close/>
              </a:path>
            </a:pathLst>
          </a:custGeom>
          <a:noFill/>
          <a:ln w="9525" cap="flat" cmpd="sng">
            <a:solidFill>
              <a:schemeClr val="bg1">
                <a:alpha val="54117"/>
              </a:schemeClr>
            </a:solidFill>
            <a:prstDash val="solid"/>
            <a:round/>
            <a:headEnd type="none" w="med" len="med"/>
            <a:tailEnd type="none" w="med" len="med"/>
          </a:ln>
        </p:spPr>
        <p:txBody>
          <a:bodyPr/>
          <a:p>
            <a:endParaRPr lang="zh-CN" altLang="en-US"/>
          </a:p>
        </p:txBody>
      </p:sp>
      <p:grpSp>
        <p:nvGrpSpPr>
          <p:cNvPr id="75" name="组合 74"/>
          <p:cNvGrpSpPr/>
          <p:nvPr>
            <p:custDataLst>
              <p:tags r:id="rId2"/>
            </p:custDataLst>
          </p:nvPr>
        </p:nvGrpSpPr>
        <p:grpSpPr>
          <a:xfrm>
            <a:off x="73025" y="849630"/>
            <a:ext cx="12024360" cy="6043930"/>
            <a:chOff x="1367" y="1890"/>
            <a:chExt cx="15856" cy="8679"/>
          </a:xfrm>
        </p:grpSpPr>
        <p:sp>
          <p:nvSpPr>
            <p:cNvPr id="76" name="矩形 75"/>
            <p:cNvSpPr/>
            <p:nvPr>
              <p:custDataLst>
                <p:tags r:id="rId3"/>
              </p:custDataLst>
            </p:nvPr>
          </p:nvSpPr>
          <p:spPr>
            <a:xfrm>
              <a:off x="1522" y="2023"/>
              <a:ext cx="15404" cy="8452"/>
            </a:xfrm>
            <a:prstGeom prst="rect">
              <a:avLst/>
            </a:prstGeom>
            <a:pattFill prst="dotGrid">
              <a:fgClr>
                <a:schemeClr val="accent1">
                  <a:lumMod val="20000"/>
                  <a:lumOff val="80000"/>
                </a:schemeClr>
              </a:fgClr>
              <a:bgClr>
                <a:schemeClr val="bg1"/>
              </a:bgClr>
            </a:patt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t> </a:t>
              </a:r>
              <a:endParaRPr lang="en-US" altLang="zh-CN" sz="1800"/>
            </a:p>
          </p:txBody>
        </p:sp>
        <p:sp>
          <p:nvSpPr>
            <p:cNvPr id="77" name="任意多边形 76"/>
            <p:cNvSpPr/>
            <p:nvPr>
              <p:custDataLst>
                <p:tags r:id="rId4"/>
              </p:custDataLst>
            </p:nvPr>
          </p:nvSpPr>
          <p:spPr>
            <a:xfrm>
              <a:off x="1367" y="9764"/>
              <a:ext cx="823" cy="805"/>
            </a:xfrm>
            <a:custGeom>
              <a:avLst/>
              <a:gdLst>
                <a:gd name="connisteX0" fmla="*/ 0 w 522605"/>
                <a:gd name="connsiteY0" fmla="*/ 0 h 511175"/>
                <a:gd name="connisteX1" fmla="*/ 0 w 522605"/>
                <a:gd name="connsiteY1" fmla="*/ 511175 h 511175"/>
                <a:gd name="connisteX2" fmla="*/ 522605 w 522605"/>
                <a:gd name="connsiteY2" fmla="*/ 511175 h 511175"/>
              </a:gdLst>
              <a:ahLst/>
              <a:cxnLst>
                <a:cxn ang="0">
                  <a:pos x="connisteX0" y="connsiteY0"/>
                </a:cxn>
                <a:cxn ang="0">
                  <a:pos x="connisteX1" y="connsiteY1"/>
                </a:cxn>
                <a:cxn ang="0">
                  <a:pos x="connisteX2" y="connsiteY2"/>
                </a:cxn>
              </a:cxnLst>
              <a:rect l="l" t="t" r="r" b="b"/>
              <a:pathLst>
                <a:path w="522605" h="511175">
                  <a:moveTo>
                    <a:pt x="0" y="0"/>
                  </a:moveTo>
                  <a:lnTo>
                    <a:pt x="0" y="511175"/>
                  </a:lnTo>
                  <a:lnTo>
                    <a:pt x="522605" y="511175"/>
                  </a:lnTo>
                </a:path>
              </a:pathLst>
            </a:custGeom>
            <a:noFill/>
            <a:ln w="1016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任意多边形 77"/>
            <p:cNvSpPr/>
            <p:nvPr>
              <p:custDataLst>
                <p:tags r:id="rId5"/>
              </p:custDataLst>
            </p:nvPr>
          </p:nvSpPr>
          <p:spPr>
            <a:xfrm rot="10800000">
              <a:off x="16400" y="1890"/>
              <a:ext cx="823" cy="805"/>
            </a:xfrm>
            <a:custGeom>
              <a:avLst/>
              <a:gdLst>
                <a:gd name="connisteX0" fmla="*/ 0 w 522605"/>
                <a:gd name="connsiteY0" fmla="*/ 0 h 511175"/>
                <a:gd name="connisteX1" fmla="*/ 0 w 522605"/>
                <a:gd name="connsiteY1" fmla="*/ 511175 h 511175"/>
                <a:gd name="connisteX2" fmla="*/ 522605 w 522605"/>
                <a:gd name="connsiteY2" fmla="*/ 511175 h 511175"/>
              </a:gdLst>
              <a:ahLst/>
              <a:cxnLst>
                <a:cxn ang="0">
                  <a:pos x="connisteX0" y="connsiteY0"/>
                </a:cxn>
                <a:cxn ang="0">
                  <a:pos x="connisteX1" y="connsiteY1"/>
                </a:cxn>
                <a:cxn ang="0">
                  <a:pos x="connisteX2" y="connsiteY2"/>
                </a:cxn>
              </a:cxnLst>
              <a:rect l="l" t="t" r="r" b="b"/>
              <a:pathLst>
                <a:path w="522605" h="511175">
                  <a:moveTo>
                    <a:pt x="0" y="0"/>
                  </a:moveTo>
                  <a:lnTo>
                    <a:pt x="0" y="511175"/>
                  </a:lnTo>
                  <a:lnTo>
                    <a:pt x="522605" y="511175"/>
                  </a:lnTo>
                </a:path>
              </a:pathLst>
            </a:custGeom>
            <a:noFill/>
            <a:ln w="1016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79" name="Title 6"/>
          <p:cNvSpPr txBox="1"/>
          <p:nvPr>
            <p:custDataLst>
              <p:tags r:id="rId6"/>
            </p:custDataLst>
          </p:nvPr>
        </p:nvSpPr>
        <p:spPr>
          <a:xfrm>
            <a:off x="551180" y="1052830"/>
            <a:ext cx="11362690" cy="5597525"/>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408940" lvl="0" indent="-408940" algn="l" fontAlgn="ctr">
              <a:lnSpc>
                <a:spcPct val="130000"/>
              </a:lnSpc>
              <a:spcBef>
                <a:spcPts val="1200"/>
              </a:spcBef>
              <a:spcAft>
                <a:spcPts val="0"/>
              </a:spcAft>
              <a:buSzPct val="80000"/>
              <a:buFont typeface="Wingdings" panose="05000000000000000000" charset="0"/>
              <a:buChar char="l"/>
            </a:pP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Simple ecological concept of “human-nature oneness”</a:t>
            </a: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a:t>
            </a:r>
            <a:r>
              <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天人合一”的朴素生态观</a:t>
            </a:r>
            <a:endPar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408940" lvl="0" indent="-408940" algn="l" fontAlgn="ctr">
              <a:lnSpc>
                <a:spcPct val="130000"/>
              </a:lnSpc>
              <a:spcBef>
                <a:spcPts val="1200"/>
              </a:spcBef>
              <a:spcAft>
                <a:spcPts val="0"/>
              </a:spcAft>
              <a:buSzPct val="80000"/>
              <a:buFont typeface="Wingdings" panose="05000000000000000000" charset="0"/>
              <a:buChar char="l"/>
            </a:pP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“Human-nature oneness” is a fundamental theme of traditional Chinese eco-culture, also a guiding rule of Confucianism and Taoism the predominant cultures of China for coordinating the relationship between human and nature, the ideal living state that people yearned for in the age of agricultural civilization. The site selection, structure, appearance, form and style of vernacular dwellings all demonstrate the concept of “human-nature oneness”, to realize the harmonious development of human, building and environment.</a:t>
            </a:r>
            <a:endPar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408940" lvl="0" indent="-408940" algn="l" fontAlgn="ctr">
              <a:lnSpc>
                <a:spcPct val="130000"/>
              </a:lnSpc>
              <a:spcBef>
                <a:spcPts val="1200"/>
              </a:spcBef>
              <a:spcAft>
                <a:spcPts val="0"/>
              </a:spcAft>
              <a:buSzPct val="80000"/>
              <a:buFont typeface="Wingdings" panose="05000000000000000000" charset="0"/>
              <a:buChar char="l"/>
            </a:pPr>
            <a:r>
              <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天人合一”是中国生态文化传统中一个根本性的主题,也是中国主流文化的儒家和道家所主张的一种协调人与自然关系的指导思想,同时还是农业文明时代人们所向往的一种至高的生存境界。民居建筑的选址、格局、外观、形式和风格无不体现出“天人合一”的思想,实现人、建筑与环境的和谐发展。</a:t>
            </a:r>
            <a:endPar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14562" t="10840" r="11642" b="9406"/>
          <a:stretch>
            <a:fillRect/>
          </a:stretch>
        </p:blipFill>
        <p:spPr>
          <a:xfrm>
            <a:off x="7607935" y="5157470"/>
            <a:ext cx="4472305" cy="3021330"/>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图片 35"/>
          <p:cNvPicPr>
            <a:picLocks noChangeAspect="1"/>
          </p:cNvPicPr>
          <p:nvPr>
            <p:custDataLst>
              <p:tags r:id="rId1"/>
            </p:custDataLst>
          </p:nvPr>
        </p:nvPicPr>
        <p:blipFill>
          <a:blip r:embed="rId2"/>
          <a:stretch>
            <a:fillRect/>
          </a:stretch>
        </p:blipFill>
        <p:spPr>
          <a:xfrm>
            <a:off x="-240665" y="3107055"/>
            <a:ext cx="4556760" cy="4104640"/>
          </a:xfrm>
          <a:prstGeom prst="rect">
            <a:avLst/>
          </a:prstGeom>
          <a:noFill/>
          <a:ln w="9525">
            <a:noFill/>
          </a:ln>
        </p:spPr>
      </p:pic>
      <p:sp>
        <p:nvSpPr>
          <p:cNvPr id="4" name="矩形 3"/>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293"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sp>
        <p:nvSpPr>
          <p:cNvPr id="12295" name="文本框 6"/>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sp>
        <p:nvSpPr>
          <p:cNvPr id="30" name="圆角矩形 29"/>
          <p:cNvSpPr/>
          <p:nvPr/>
        </p:nvSpPr>
        <p:spPr>
          <a:xfrm>
            <a:off x="539750" y="1412875"/>
            <a:ext cx="1844675" cy="547688"/>
          </a:xfrm>
          <a:prstGeom prst="roundRect">
            <a:avLst>
              <a:gd name="adj" fmla="val 50000"/>
            </a:avLst>
          </a:prstGeom>
          <a:solidFill>
            <a:srgbClr val="F3E56E"/>
          </a:solidFill>
          <a:ln w="28575">
            <a:solidFill>
              <a:srgbClr val="F3E56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lumMod val="95000"/>
                </a:schemeClr>
              </a:solidFill>
              <a:effectLst/>
              <a:uLnTx/>
              <a:uFillTx/>
              <a:latin typeface="+mn-lt"/>
              <a:ea typeface="+mn-ea"/>
              <a:cs typeface="+mn-cs"/>
            </a:endParaRPr>
          </a:p>
        </p:txBody>
      </p:sp>
      <p:sp>
        <p:nvSpPr>
          <p:cNvPr id="31" name="矩形 30"/>
          <p:cNvSpPr/>
          <p:nvPr/>
        </p:nvSpPr>
        <p:spPr>
          <a:xfrm>
            <a:off x="-620712" y="1412875"/>
            <a:ext cx="4195762" cy="8318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4800" dirty="0">
                <a:solidFill>
                  <a:schemeClr val="bg1"/>
                </a:solidFill>
                <a:latin typeface="Big Hero 6"/>
              </a:rPr>
              <a:t>Title </a:t>
            </a:r>
            <a:endParaRPr lang="zh-CN" altLang="en-US" sz="4800" dirty="0">
              <a:solidFill>
                <a:schemeClr val="bg1"/>
              </a:solidFill>
              <a:latin typeface="Big Hero 6"/>
            </a:endParaRPr>
          </a:p>
        </p:txBody>
      </p:sp>
      <p:sp>
        <p:nvSpPr>
          <p:cNvPr id="33" name="MH_Text_1"/>
          <p:cNvSpPr txBox="1"/>
          <p:nvPr>
            <p:custDataLst>
              <p:tags r:id="rId3"/>
            </p:custDataLst>
          </p:nvPr>
        </p:nvSpPr>
        <p:spPr>
          <a:xfrm>
            <a:off x="5146675" y="5461000"/>
            <a:ext cx="1908175" cy="788988"/>
          </a:xfrm>
          <a:prstGeom prst="rect">
            <a:avLst/>
          </a:prstGeom>
          <a:noFill/>
        </p:spPr>
        <p:txBody>
          <a:bodyPr lIns="0" tIns="0" rIns="0" bIns="0" anchor="ctr">
            <a:normAutofit/>
          </a:bodyPr>
          <a:lstStyle/>
          <a:p>
            <a:pPr marR="0" defTabSz="914400" eaLnBrk="1" hangingPunct="1">
              <a:buClrTx/>
              <a:buSzTx/>
              <a:buFontTx/>
              <a:buNone/>
              <a:defRPr/>
            </a:pPr>
            <a:endParaRPr kumimoji="0" lang="zh-CN" altLang="en-US" sz="2800" kern="1200" cap="none" spc="0" normalizeH="0" baseline="0" noProof="0" dirty="0">
              <a:solidFill>
                <a:schemeClr val="bg2">
                  <a:lumMod val="25000"/>
                </a:schemeClr>
              </a:solidFill>
              <a:latin typeface="Arial" panose="020B0604020202020204" pitchFamily="34" charset="0"/>
              <a:ea typeface="宋体" panose="02010600030101010101" pitchFamily="2" charset="-122"/>
              <a:cs typeface="+mn-cs"/>
            </a:endParaRPr>
          </a:p>
        </p:txBody>
      </p:sp>
      <p:grpSp>
        <p:nvGrpSpPr>
          <p:cNvPr id="78" name="组合 77"/>
          <p:cNvGrpSpPr/>
          <p:nvPr>
            <p:custDataLst>
              <p:tags r:id="rId4"/>
            </p:custDataLst>
          </p:nvPr>
        </p:nvGrpSpPr>
        <p:grpSpPr>
          <a:xfrm>
            <a:off x="3434715" y="981075"/>
            <a:ext cx="8002270" cy="6233795"/>
            <a:chOff x="7559" y="2565"/>
            <a:chExt cx="10452" cy="8736"/>
          </a:xfrm>
        </p:grpSpPr>
        <p:sp>
          <p:nvSpPr>
            <p:cNvPr id="79" name="折角形 78"/>
            <p:cNvSpPr/>
            <p:nvPr>
              <p:custDataLst>
                <p:tags r:id="rId5"/>
              </p:custDataLst>
            </p:nvPr>
          </p:nvSpPr>
          <p:spPr>
            <a:xfrm>
              <a:off x="7559" y="2565"/>
              <a:ext cx="10453" cy="8736"/>
            </a:xfrm>
            <a:prstGeom prst="foldedCorner">
              <a:avLst>
                <a:gd name="adj" fmla="val 24325"/>
              </a:avLst>
            </a:prstGeom>
            <a:solidFill>
              <a:schemeClr val="bg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0" name="任意多边形 79"/>
            <p:cNvSpPr/>
            <p:nvPr>
              <p:custDataLst>
                <p:tags r:id="rId6"/>
              </p:custDataLst>
            </p:nvPr>
          </p:nvSpPr>
          <p:spPr>
            <a:xfrm>
              <a:off x="8361" y="2565"/>
              <a:ext cx="729" cy="1047"/>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81" name="Title 6"/>
          <p:cNvSpPr txBox="1"/>
          <p:nvPr>
            <p:custDataLst>
              <p:tags r:id="rId7"/>
            </p:custDataLst>
          </p:nvPr>
        </p:nvSpPr>
        <p:spPr>
          <a:xfrm>
            <a:off x="3359785" y="1052830"/>
            <a:ext cx="7900035" cy="5321935"/>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434340" lvl="0" indent="-434340" algn="l" fontAlgn="ctr">
              <a:lnSpc>
                <a:spcPct val="130000"/>
              </a:lnSpc>
              <a:spcBef>
                <a:spcPts val="1200"/>
              </a:spcBef>
              <a:spcAft>
                <a:spcPts val="0"/>
              </a:spcAft>
              <a:buSzPct val="80000"/>
              <a:buFont typeface="WPS-Bullets" pitchFamily="2" charset="0"/>
              <a:buChar char=""/>
            </a:pP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Construction ideas of coexisting with nature harmoniously followed by traditional vernacular dwellings include the voluntary protection over water sources and land in the natural environment, as well as the greening of dwelling environment. For example, cave-house is a frequently-seen folk house in the Loess Plateau, being influenced by the simple ecological concept of “human-nature oneness”, is always constructed according to actual landforms with local materials by integrating into local eco-environment.</a:t>
            </a:r>
            <a:endPar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434340" lvl="0" indent="-434340" algn="l" fontAlgn="ctr">
              <a:lnSpc>
                <a:spcPct val="130000"/>
              </a:lnSpc>
              <a:spcBef>
                <a:spcPts val="1200"/>
              </a:spcBef>
              <a:spcAft>
                <a:spcPts val="0"/>
              </a:spcAft>
              <a:buSzPct val="80000"/>
              <a:buFont typeface="WPS-Bullets" pitchFamily="2" charset="0"/>
              <a:buChar char=""/>
            </a:pPr>
            <a:r>
              <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传统民居建设遵循与自然谐调共生的营建思想包括对自然环境中水源、土地的主动保护,对居民周围环境进行绿化等。如窑洞式住宅是黄土高原地区较为普遍的民居形式,受到“天人合一”朴素生态观念的影响,它顺应自然,因地制宜,因材致用,适应环境,融合生态。</a:t>
            </a:r>
            <a:endPar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2" name="椭圆 61"/>
          <p:cNvSpPr/>
          <p:nvPr/>
        </p:nvSpPr>
        <p:spPr>
          <a:xfrm>
            <a:off x="2927985" y="836930"/>
            <a:ext cx="8585200" cy="5975350"/>
          </a:xfrm>
          <a:prstGeom prst="ellipse">
            <a:avLst/>
          </a:prstGeom>
          <a:blipFill dpi="0" rotWithShape="1">
            <a:blip r:embed="rId1" cstate="email">
              <a:alphaModFix amt="83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人们都说爱情是“盲目”的，有时看不见对方，</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反而容易产生好感。一项著名的实验叫做“黑暗</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中的偏差”，实验者将受试者安排在明、暗两个</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房间，分别观察他们的社交活动。</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Love can be blind literally. One of the most</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famous studies is "Deviance In The Dark," in</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which interactions between students were</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observed in both pitch-dark and well-lit</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rooms.</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比起光亮下的面谈，在黑暗环境中，受试者更能</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敞开心扉，与同伴互动。换言之，在减轻面对面</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的压力以后，人们更愿意做回自己，也更愿意了</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解他人。</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Those who met in the dark room, on the</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whole, were much more open and intimate</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with their fellow participants than those who</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met face-to-face under the fluorescents. In</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short: When you get rid of all the stress</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attached to face-to-face meetings, people feel</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more free to be themselves and get to know</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chemeClr val="lt1"/>
                </a:solidFill>
                <a:effectLst/>
                <a:uLnTx/>
                <a:uFillTx/>
                <a:latin typeface="+mn-lt"/>
                <a:ea typeface="+mn-ea"/>
                <a:cs typeface="+mn-cs"/>
              </a:rPr>
              <a:t>each other.</a:t>
            </a: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3315" name="图片 60"/>
          <p:cNvPicPr>
            <a:picLocks noChangeAspect="1"/>
          </p:cNvPicPr>
          <p:nvPr/>
        </p:nvPicPr>
        <p:blipFill>
          <a:blip r:embed="rId2"/>
          <a:stretch>
            <a:fillRect/>
          </a:stretch>
        </p:blipFill>
        <p:spPr>
          <a:xfrm>
            <a:off x="8111808" y="2924810"/>
            <a:ext cx="6243637" cy="5829300"/>
          </a:xfrm>
          <a:prstGeom prst="rect">
            <a:avLst/>
          </a:prstGeom>
          <a:noFill/>
          <a:ln w="9525">
            <a:noFill/>
          </a:ln>
        </p:spPr>
      </p:pic>
      <p:sp>
        <p:nvSpPr>
          <p:cNvPr id="13316" name="任意多边形 17"/>
          <p:cNvSpPr/>
          <p:nvPr>
            <p:custDataLst>
              <p:tags r:id="rId3"/>
            </p:custDataLst>
          </p:nvPr>
        </p:nvSpPr>
        <p:spPr>
          <a:xfrm>
            <a:off x="-24765" y="-27305"/>
            <a:ext cx="4346575" cy="6372860"/>
          </a:xfrm>
          <a:custGeom>
            <a:avLst/>
            <a:gdLst/>
            <a:ahLst/>
            <a:cxnLst>
              <a:cxn ang="0">
                <a:pos x="0" y="0"/>
              </a:cxn>
              <a:cxn ang="0">
                <a:pos x="5429966" y="0"/>
              </a:cxn>
              <a:cxn ang="0">
                <a:pos x="1630717" y="6858000"/>
              </a:cxn>
              <a:cxn ang="0">
                <a:pos x="0" y="6858000"/>
              </a:cxn>
              <a:cxn ang="0">
                <a:pos x="0" y="0"/>
              </a:cxn>
            </a:cxnLst>
            <a:pathLst>
              <a:path w="5437991" h="6858000">
                <a:moveTo>
                  <a:pt x="0" y="0"/>
                </a:moveTo>
                <a:lnTo>
                  <a:pt x="5437991" y="0"/>
                </a:lnTo>
                <a:lnTo>
                  <a:pt x="1633127" y="6858000"/>
                </a:lnTo>
                <a:lnTo>
                  <a:pt x="0" y="6858000"/>
                </a:lnTo>
                <a:lnTo>
                  <a:pt x="0" y="0"/>
                </a:lnTo>
                <a:close/>
              </a:path>
            </a:pathLst>
          </a:custGeom>
          <a:blipFill rotWithShape="1">
            <a:blip r:embed="rId4"/>
            <a:stretch>
              <a:fillRect/>
            </a:stretch>
          </a:blipFill>
          <a:ln w="9525">
            <a:noFill/>
          </a:ln>
        </p:spPr>
        <p:txBody>
          <a:bodyPr/>
          <a:p>
            <a:endParaRPr lang="zh-CN" altLang="en-US"/>
          </a:p>
        </p:txBody>
      </p:sp>
      <p:sp>
        <p:nvSpPr>
          <p:cNvPr id="4" name="矩形 3"/>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18"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sp>
        <p:nvSpPr>
          <p:cNvPr id="13320" name="文本框 6"/>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sp>
        <p:nvSpPr>
          <p:cNvPr id="13321" name="Text Box 20"/>
          <p:cNvSpPr txBox="1"/>
          <p:nvPr>
            <p:custDataLst>
              <p:tags r:id="rId5"/>
            </p:custDataLst>
          </p:nvPr>
        </p:nvSpPr>
        <p:spPr>
          <a:xfrm>
            <a:off x="1084263" y="1122363"/>
            <a:ext cx="1811337" cy="460375"/>
          </a:xfrm>
          <a:prstGeom prst="rect">
            <a:avLst/>
          </a:prstGeom>
          <a:solidFill>
            <a:srgbClr val="FFD200"/>
          </a:solidFill>
          <a:ln w="9525" cap="flat" cmpd="sng">
            <a:solidFill>
              <a:srgbClr val="00000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dist" eaLnBrk="1" hangingPunct="1">
              <a:lnSpc>
                <a:spcPct val="100000"/>
              </a:lnSpc>
              <a:spcBef>
                <a:spcPct val="0"/>
              </a:spcBef>
              <a:buNone/>
            </a:pPr>
            <a:r>
              <a:rPr lang="en-US" altLang="zh-CN" sz="2400" dirty="0">
                <a:solidFill>
                  <a:schemeClr val="bg1"/>
                </a:solidFill>
                <a:latin typeface="华文琥珀" panose="02010800040101010101" pitchFamily="2" charset="-122"/>
                <a:ea typeface="华文琥珀" panose="02010800040101010101" pitchFamily="2" charset="-122"/>
              </a:rPr>
              <a:t>TEXT</a:t>
            </a:r>
            <a:endParaRPr lang="zh-CN" altLang="en-US" sz="2400" dirty="0">
              <a:solidFill>
                <a:schemeClr val="bg1"/>
              </a:solidFill>
              <a:latin typeface="华文琥珀" panose="02010800040101010101" pitchFamily="2" charset="-122"/>
              <a:ea typeface="华文琥珀" panose="02010800040101010101" pitchFamily="2" charset="-122"/>
            </a:endParaRPr>
          </a:p>
        </p:txBody>
      </p:sp>
      <p:cxnSp>
        <p:nvCxnSpPr>
          <p:cNvPr id="13322" name="直接连接符 22"/>
          <p:cNvCxnSpPr/>
          <p:nvPr>
            <p:custDataLst>
              <p:tags r:id="rId6"/>
            </p:custDataLst>
          </p:nvPr>
        </p:nvCxnSpPr>
        <p:spPr>
          <a:xfrm>
            <a:off x="2298700" y="1782763"/>
            <a:ext cx="2430463" cy="0"/>
          </a:xfrm>
          <a:prstGeom prst="line">
            <a:avLst/>
          </a:prstGeom>
          <a:ln w="9525" cap="flat" cmpd="sng">
            <a:solidFill>
              <a:srgbClr val="FFFFFF"/>
            </a:solidFill>
            <a:prstDash val="sysDash"/>
            <a:headEnd type="none" w="med" len="med"/>
            <a:tailEnd type="none" w="med" len="med"/>
          </a:ln>
        </p:spPr>
      </p:cxnSp>
      <p:cxnSp>
        <p:nvCxnSpPr>
          <p:cNvPr id="13323" name="直接连接符 24"/>
          <p:cNvCxnSpPr/>
          <p:nvPr>
            <p:custDataLst>
              <p:tags r:id="rId7"/>
            </p:custDataLst>
          </p:nvPr>
        </p:nvCxnSpPr>
        <p:spPr>
          <a:xfrm>
            <a:off x="3048000" y="765175"/>
            <a:ext cx="0" cy="2124075"/>
          </a:xfrm>
          <a:prstGeom prst="line">
            <a:avLst/>
          </a:prstGeom>
          <a:ln w="9525" cap="flat" cmpd="sng">
            <a:solidFill>
              <a:srgbClr val="FFFFFF"/>
            </a:solidFill>
            <a:prstDash val="sysDash"/>
            <a:headEnd type="none" w="med" len="med"/>
            <a:tailEnd type="none" w="med" len="med"/>
          </a:ln>
        </p:spPr>
      </p:cxnSp>
      <p:sp>
        <p:nvSpPr>
          <p:cNvPr id="13332" name="Text Box 20"/>
          <p:cNvSpPr txBox="1"/>
          <p:nvPr>
            <p:custDataLst>
              <p:tags r:id="rId8"/>
            </p:custDataLst>
          </p:nvPr>
        </p:nvSpPr>
        <p:spPr>
          <a:xfrm>
            <a:off x="1066800" y="1905000"/>
            <a:ext cx="1811338" cy="460375"/>
          </a:xfrm>
          <a:prstGeom prst="rect">
            <a:avLst/>
          </a:prstGeom>
          <a:solidFill>
            <a:srgbClr val="FFD200"/>
          </a:solidFill>
          <a:ln w="9525" cap="flat" cmpd="sng">
            <a:solidFill>
              <a:srgbClr val="00000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dist" eaLnBrk="1" hangingPunct="1">
              <a:lnSpc>
                <a:spcPct val="100000"/>
              </a:lnSpc>
              <a:spcBef>
                <a:spcPct val="0"/>
              </a:spcBef>
              <a:buNone/>
            </a:pPr>
            <a:r>
              <a:rPr lang="en-US" altLang="zh-CN" sz="2400" dirty="0">
                <a:solidFill>
                  <a:schemeClr val="bg1"/>
                </a:solidFill>
                <a:latin typeface="华文琥珀" panose="02010800040101010101" pitchFamily="2" charset="-122"/>
                <a:ea typeface="华文琥珀" panose="02010800040101010101" pitchFamily="2" charset="-122"/>
              </a:rPr>
              <a:t>HERT</a:t>
            </a:r>
            <a:endParaRPr lang="zh-CN" altLang="en-US" sz="2400" dirty="0">
              <a:solidFill>
                <a:schemeClr val="bg1"/>
              </a:solidFill>
              <a:latin typeface="华文琥珀" panose="02010800040101010101" pitchFamily="2" charset="-122"/>
              <a:ea typeface="华文琥珀" panose="02010800040101010101" pitchFamily="2" charset="-122"/>
            </a:endParaRPr>
          </a:p>
        </p:txBody>
      </p:sp>
      <p:grpSp>
        <p:nvGrpSpPr>
          <p:cNvPr id="348" name="组合 347"/>
          <p:cNvGrpSpPr/>
          <p:nvPr>
            <p:custDataLst>
              <p:tags r:id="rId9"/>
            </p:custDataLst>
          </p:nvPr>
        </p:nvGrpSpPr>
        <p:grpSpPr>
          <a:xfrm>
            <a:off x="1715770" y="875030"/>
            <a:ext cx="9739630" cy="4867275"/>
            <a:chOff x="2702" y="1378"/>
            <a:chExt cx="15338" cy="7665"/>
          </a:xfrm>
        </p:grpSpPr>
        <p:sp>
          <p:nvSpPr>
            <p:cNvPr id="349" name="矩形 348"/>
            <p:cNvSpPr/>
            <p:nvPr>
              <p:custDataLst>
                <p:tags r:id="rId10"/>
              </p:custDataLst>
            </p:nvPr>
          </p:nvSpPr>
          <p:spPr>
            <a:xfrm>
              <a:off x="2702" y="1378"/>
              <a:ext cx="800" cy="800"/>
            </a:xfrm>
            <a:prstGeom prst="rect">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50" name="矩形 349"/>
            <p:cNvSpPr/>
            <p:nvPr>
              <p:custDataLst>
                <p:tags r:id="rId11"/>
              </p:custDataLst>
            </p:nvPr>
          </p:nvSpPr>
          <p:spPr>
            <a:xfrm>
              <a:off x="17240" y="8243"/>
              <a:ext cx="800" cy="800"/>
            </a:xfrm>
            <a:prstGeom prst="rect">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51" name="矩形 350"/>
            <p:cNvSpPr/>
            <p:nvPr>
              <p:custDataLst>
                <p:tags r:id="rId12"/>
              </p:custDataLst>
            </p:nvPr>
          </p:nvSpPr>
          <p:spPr>
            <a:xfrm>
              <a:off x="2702" y="1378"/>
              <a:ext cx="15338" cy="7665"/>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52" name="矩形 351"/>
            <p:cNvSpPr/>
            <p:nvPr>
              <p:custDataLst>
                <p:tags r:id="rId13"/>
              </p:custDataLst>
            </p:nvPr>
          </p:nvSpPr>
          <p:spPr>
            <a:xfrm>
              <a:off x="2922" y="1579"/>
              <a:ext cx="14899" cy="7281"/>
            </a:xfrm>
            <a:prstGeom prst="rect">
              <a:avLst/>
            </a:prstGeom>
            <a:solidFill>
              <a:schemeClr val="bg1"/>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53" name="Title 6"/>
          <p:cNvSpPr txBox="1"/>
          <p:nvPr>
            <p:custDataLst>
              <p:tags r:id="rId14"/>
            </p:custDataLst>
          </p:nvPr>
        </p:nvSpPr>
        <p:spPr>
          <a:xfrm>
            <a:off x="2018030" y="1070610"/>
            <a:ext cx="8980170" cy="425132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81000" lvl="0" indent="-381000" algn="l" fontAlgn="auto">
              <a:lnSpc>
                <a:spcPct val="130000"/>
              </a:lnSpc>
              <a:spcBef>
                <a:spcPts val="800"/>
              </a:spcBef>
              <a:spcAft>
                <a:spcPts val="0"/>
              </a:spcAft>
              <a:buSzPct val="100000"/>
              <a:buFont typeface="+mj-lt"/>
              <a:buAutoNum type="alphaLcParenR"/>
            </a:pPr>
            <a:r>
              <a:rPr lang="zh-CN" altLang="en-US" sz="18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Cave-house is always located along the mountain foot, hillside, gully or on the tableland, without occupying cultivated land[1].A vaulted doorway is constructed at the entrance to the cave-house with bricks and ornamental</a:t>
            </a:r>
            <a:r>
              <a:rPr lang="zh-CN" altLang="en-US" sz="16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（装饰性的）</a:t>
            </a:r>
            <a:r>
              <a:rPr lang="zh-CN" altLang="en-US" sz="18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 patterns, which can not only maintain a stable cave entrance, but also beautify the living environment . As construction materials are concerned, the thick loess layer with less permeability</a:t>
            </a:r>
            <a:r>
              <a:rPr lang="zh-CN" altLang="en-US" sz="16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（渗透性）</a:t>
            </a:r>
            <a:r>
              <a:rPr lang="zh-CN" altLang="en-US" sz="18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 provides an unprecedented</a:t>
            </a:r>
            <a:r>
              <a:rPr lang="zh-CN" altLang="en-US" sz="16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（空前的）</a:t>
            </a:r>
            <a:r>
              <a:rPr lang="zh-CN" altLang="en-US" sz="18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 condition for constructing cave-houses.</a:t>
            </a:r>
            <a:endParaRPr lang="zh-CN" altLang="en-US" sz="18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81000" lvl="0" indent="-381000" algn="l" fontAlgn="auto">
              <a:lnSpc>
                <a:spcPct val="130000"/>
              </a:lnSpc>
              <a:spcBef>
                <a:spcPts val="800"/>
              </a:spcBef>
              <a:spcAft>
                <a:spcPts val="0"/>
              </a:spcAft>
              <a:buSzPct val="100000"/>
              <a:buFont typeface="+mj-lt"/>
              <a:buAutoNum type="alphaLcParenR"/>
            </a:pPr>
            <a:r>
              <a:rPr lang="zh-CN" altLang="en-US" sz="16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如表现在选址上,窑洞常坐落于黄土高原的山脚下、半山腰、冲沟两侧或黄土塬上,不占耕地,节约农田。在窑洞前部用砖砌成拱形门洞,并做花饰,既起到保证窑脸的黄土稳定的作用,又起到美化生活环境的作用。表现在建筑材料上,厚且难渗水的黄土层,为窑洞建筑的形成提供了得天独厚的条件。</a:t>
            </a:r>
            <a:endParaRPr lang="zh-CN" altLang="en-US" sz="16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3000"/>
          </a:blip>
          <a:stretch>
            <a:fillRect/>
          </a:stretch>
        </a:blipFill>
        <a:effectLst/>
      </p:bgPr>
    </p:bg>
    <p:spTree>
      <p:nvGrpSpPr>
        <p:cNvPr id="1" name=""/>
        <p:cNvGrpSpPr/>
        <p:nvPr/>
      </p:nvGrpSpPr>
      <p:grpSpPr/>
      <p:sp>
        <p:nvSpPr>
          <p:cNvPr id="21" name="椭圆 20"/>
          <p:cNvSpPr/>
          <p:nvPr/>
        </p:nvSpPr>
        <p:spPr>
          <a:xfrm>
            <a:off x="3055938" y="542925"/>
            <a:ext cx="8585200" cy="5975350"/>
          </a:xfrm>
          <a:prstGeom prst="ellipse">
            <a:avLst/>
          </a:prstGeom>
          <a:blipFill dpi="0" rotWithShape="1">
            <a:blip r:embed="rId2" cstate="email">
              <a:alphaModFix amt="83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340"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sp>
        <p:nvSpPr>
          <p:cNvPr id="14342" name="文本框 6"/>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sp>
        <p:nvSpPr>
          <p:cNvPr id="17" name="圆角矩形 16"/>
          <p:cNvSpPr/>
          <p:nvPr/>
        </p:nvSpPr>
        <p:spPr>
          <a:xfrm>
            <a:off x="339725" y="941388"/>
            <a:ext cx="1844675" cy="547688"/>
          </a:xfrm>
          <a:prstGeom prst="roundRect">
            <a:avLst>
              <a:gd name="adj" fmla="val 50000"/>
            </a:avLst>
          </a:prstGeom>
          <a:solidFill>
            <a:srgbClr val="F3E56E"/>
          </a:solidFill>
          <a:ln w="28575">
            <a:solidFill>
              <a:srgbClr val="F3E56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600" b="0" i="0" u="none" strike="noStrike" kern="1200" cap="none" spc="0" normalizeH="0" baseline="0" noProof="0">
              <a:ln>
                <a:noFill/>
              </a:ln>
              <a:solidFill>
                <a:schemeClr val="bg1">
                  <a:lumMod val="95000"/>
                </a:schemeClr>
              </a:solidFill>
              <a:effectLst/>
              <a:uLnTx/>
              <a:uFillTx/>
              <a:latin typeface="+mn-lt"/>
              <a:ea typeface="+mn-ea"/>
              <a:cs typeface="+mn-cs"/>
            </a:endParaRPr>
          </a:p>
        </p:txBody>
      </p:sp>
      <p:grpSp>
        <p:nvGrpSpPr>
          <p:cNvPr id="14352" name="组合 1"/>
          <p:cNvGrpSpPr/>
          <p:nvPr/>
        </p:nvGrpSpPr>
        <p:grpSpPr>
          <a:xfrm>
            <a:off x="-389890" y="3827145"/>
            <a:ext cx="4801235" cy="2859405"/>
            <a:chOff x="268973" y="2528176"/>
            <a:chExt cx="6303478" cy="3637128"/>
          </a:xfrm>
        </p:grpSpPr>
        <p:pic>
          <p:nvPicPr>
            <p:cNvPr id="14353" name="图片 7"/>
            <p:cNvPicPr>
              <a:picLocks noChangeAspect="1"/>
            </p:cNvPicPr>
            <p:nvPr/>
          </p:nvPicPr>
          <p:blipFill>
            <a:blip r:embed="rId3"/>
            <a:srcRect r="-53"/>
            <a:stretch>
              <a:fillRect/>
            </a:stretch>
          </p:blipFill>
          <p:spPr>
            <a:xfrm>
              <a:off x="268973" y="2528176"/>
              <a:ext cx="6303478" cy="3637128"/>
            </a:xfrm>
            <a:prstGeom prst="rect">
              <a:avLst/>
            </a:prstGeom>
            <a:noFill/>
            <a:ln w="9525">
              <a:noFill/>
            </a:ln>
          </p:spPr>
        </p:pic>
        <p:pic>
          <p:nvPicPr>
            <p:cNvPr id="14354" name="图片 19"/>
            <p:cNvPicPr>
              <a:picLocks noChangeAspect="1"/>
            </p:cNvPicPr>
            <p:nvPr/>
          </p:nvPicPr>
          <p:blipFill>
            <a:blip r:embed="rId4"/>
            <a:stretch>
              <a:fillRect/>
            </a:stretch>
          </p:blipFill>
          <p:spPr>
            <a:xfrm>
              <a:off x="937333" y="2746730"/>
              <a:ext cx="4942643" cy="2986525"/>
            </a:xfrm>
            <a:prstGeom prst="rect">
              <a:avLst/>
            </a:prstGeom>
            <a:noFill/>
            <a:ln w="9525">
              <a:noFill/>
            </a:ln>
          </p:spPr>
        </p:pic>
      </p:grpSp>
      <p:sp>
        <p:nvSpPr>
          <p:cNvPr id="45" name="文本框 44"/>
          <p:cNvSpPr txBox="1"/>
          <p:nvPr>
            <p:custDataLst>
              <p:tags r:id="rId5"/>
            </p:custDataLst>
          </p:nvPr>
        </p:nvSpPr>
        <p:spPr>
          <a:xfrm>
            <a:off x="2332990" y="850265"/>
            <a:ext cx="9621520" cy="1600200"/>
          </a:xfrm>
          <a:custGeom>
            <a:avLst/>
            <a:gdLst>
              <a:gd name="connsiteX0" fmla="*/ 0 w 14687"/>
              <a:gd name="connsiteY0" fmla="*/ 0 h 4588"/>
              <a:gd name="connsiteX1" fmla="*/ 14200 w 14687"/>
              <a:gd name="connsiteY1" fmla="*/ 143 h 4588"/>
              <a:gd name="connsiteX2" fmla="*/ 14687 w 14687"/>
              <a:gd name="connsiteY2" fmla="*/ 4498 h 4588"/>
              <a:gd name="connsiteX3" fmla="*/ 90 w 14687"/>
              <a:gd name="connsiteY3" fmla="*/ 4588 h 4588"/>
              <a:gd name="connsiteX4" fmla="*/ 0 w 14687"/>
              <a:gd name="connsiteY4" fmla="*/ 0 h 4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7" h="4588">
                <a:moveTo>
                  <a:pt x="0" y="0"/>
                </a:moveTo>
                <a:lnTo>
                  <a:pt x="14200" y="143"/>
                </a:lnTo>
                <a:lnTo>
                  <a:pt x="14687" y="4498"/>
                </a:lnTo>
                <a:lnTo>
                  <a:pt x="90" y="4588"/>
                </a:lnTo>
                <a:lnTo>
                  <a:pt x="0" y="0"/>
                </a:lnTo>
                <a:close/>
              </a:path>
            </a:pathLst>
          </a:custGeom>
          <a:noFill/>
          <a:ln>
            <a:noFill/>
          </a:ln>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0" lvl="0" indent="0" algn="l" fontAlgn="ctr">
              <a:lnSpc>
                <a:spcPct val="130000"/>
              </a:lnSpc>
              <a:spcBef>
                <a:spcPts val="2465"/>
              </a:spcBef>
              <a:spcAft>
                <a:spcPts val="0"/>
              </a:spcAft>
              <a:buSzPct val="100000"/>
              <a:buNone/>
            </a:pPr>
            <a:r>
              <a:rPr sz="2000"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Besides, the dry climate in northwestern China with less precipitation</a:t>
            </a:r>
            <a:r>
              <a:rPr lang="zh-CN"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（降水）</a:t>
            </a:r>
            <a:r>
              <a:rPr sz="2000"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 cold winter and insufficient wood resources also provide opportunities for developing such an economic and practical house type which needs no wood, create a space warm in winter and cool in summer. </a:t>
            </a:r>
            <a:endParaRPr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endParaRPr>
          </a:p>
        </p:txBody>
      </p:sp>
      <p:sp>
        <p:nvSpPr>
          <p:cNvPr id="291" name="文本框 290"/>
          <p:cNvSpPr txBox="1"/>
          <p:nvPr>
            <p:custDataLst>
              <p:tags r:id="rId6"/>
            </p:custDataLst>
          </p:nvPr>
        </p:nvSpPr>
        <p:spPr>
          <a:xfrm>
            <a:off x="4291965" y="3284855"/>
            <a:ext cx="7663180" cy="2400300"/>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0" lvl="0" indent="0" algn="l" fontAlgn="ctr">
              <a:lnSpc>
                <a:spcPct val="130000"/>
              </a:lnSpc>
              <a:spcBef>
                <a:spcPts val="2465"/>
              </a:spcBef>
              <a:spcAft>
                <a:spcPts val="0"/>
              </a:spcAft>
              <a:buSzPct val="100000"/>
              <a:buNone/>
            </a:pPr>
            <a:r>
              <a:rPr sz="2000"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In this region, low air temperature and deep groundwater level keep surface soil dry, and its sick soil layer, strong cohesive</a:t>
            </a:r>
            <a:r>
              <a:rPr lang="zh-CN"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（有结合力的）</a:t>
            </a:r>
            <a:r>
              <a:rPr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 </a:t>
            </a:r>
            <a:r>
              <a:rPr sz="2000"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strength and shear strength</a:t>
            </a:r>
            <a:r>
              <a:rPr lang="zh-CN"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（抗剪强度）</a:t>
            </a:r>
            <a:r>
              <a:rPr sz="2000"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 ensure an excellent integrity, stability and moderate</a:t>
            </a:r>
            <a:r>
              <a:rPr lang="en-US" sz="2000"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 </a:t>
            </a:r>
            <a:r>
              <a:rPr sz="2000"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plasticity, thus vertical wall will not be easily broken, and cave-house is a suitable housing type in this region. </a:t>
            </a:r>
            <a:endParaRPr lang="zh-CN" altLang="en-US" sz="1800"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2333625" y="2421255"/>
            <a:ext cx="9029065" cy="730885"/>
          </a:xfrm>
          <a:prstGeom prst="rect">
            <a:avLst/>
          </a:prstGeom>
          <a:noFill/>
        </p:spPr>
        <p:txBody>
          <a:bodyPr wrap="square" rtlCol="0">
            <a:spAutoFit/>
          </a:bodyPr>
          <a:p>
            <a:pPr marL="0" lvl="0" indent="0" algn="l" fontAlgn="ctr">
              <a:lnSpc>
                <a:spcPct val="130000"/>
              </a:lnSpc>
              <a:spcBef>
                <a:spcPts val="2465"/>
              </a:spcBef>
              <a:spcAft>
                <a:spcPts val="0"/>
              </a:spcAft>
              <a:buSzPct val="100000"/>
              <a:buNone/>
            </a:pPr>
            <a:r>
              <a:rPr sz="1600" spc="30" dirty="0">
                <a:ln w="3175">
                  <a:noFill/>
                  <a:prstDash val="dash"/>
                </a:ln>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西北地区气候干燥少雨、冬季寒冷、木材较少等自然状况,也为冬暖夏凉、经济适用、不需木材的窑洞,创造了发展和延续的契机。</a:t>
            </a:r>
            <a:endParaRPr lang="zh-CN" altLang="en-US" sz="1600"/>
          </a:p>
        </p:txBody>
      </p:sp>
      <p:sp>
        <p:nvSpPr>
          <p:cNvPr id="3" name="文本框 2"/>
          <p:cNvSpPr txBox="1"/>
          <p:nvPr/>
        </p:nvSpPr>
        <p:spPr>
          <a:xfrm>
            <a:off x="4410710" y="5664200"/>
            <a:ext cx="7230110" cy="829945"/>
          </a:xfrm>
          <a:prstGeom prst="rect">
            <a:avLst/>
          </a:prstGeom>
          <a:noFill/>
        </p:spPr>
        <p:txBody>
          <a:bodyPr wrap="square" rtlCol="0">
            <a:spAutoFit/>
          </a:bodyPr>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该地区空气温度小,地下水位深,地表土层经常能保持较干燥的状态,土层深厚,土质粘度较高,粘聚力和抗剪强度较强,具有较好的整体性、稳定性和适度的可塑性,直壁不易坍塌,适宜开挖窑洞。</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6000"/>
          </a:blip>
        </a:blipFill>
        <a:effectLst/>
      </p:bgPr>
    </p:bg>
    <p:spTree>
      <p:nvGrpSpPr>
        <p:cNvPr id="1" name=""/>
        <p:cNvGrpSpPr/>
        <p:nvPr/>
      </p:nvGrpSpPr>
      <p:grpSpPr/>
      <p:sp>
        <p:nvSpPr>
          <p:cNvPr id="4" name="矩形 3"/>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293"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sp>
        <p:nvSpPr>
          <p:cNvPr id="12295" name="文本框 6"/>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sp>
        <p:nvSpPr>
          <p:cNvPr id="30" name="圆角矩形 29"/>
          <p:cNvSpPr/>
          <p:nvPr/>
        </p:nvSpPr>
        <p:spPr>
          <a:xfrm>
            <a:off x="539750" y="1412875"/>
            <a:ext cx="1844675" cy="547688"/>
          </a:xfrm>
          <a:prstGeom prst="roundRect">
            <a:avLst>
              <a:gd name="adj" fmla="val 50000"/>
            </a:avLst>
          </a:prstGeom>
          <a:solidFill>
            <a:srgbClr val="F3E56E"/>
          </a:solidFill>
          <a:ln w="28575">
            <a:solidFill>
              <a:srgbClr val="F3E56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lumMod val="95000"/>
                </a:schemeClr>
              </a:solidFill>
              <a:effectLst/>
              <a:uLnTx/>
              <a:uFillTx/>
              <a:latin typeface="+mn-lt"/>
              <a:ea typeface="+mn-ea"/>
              <a:cs typeface="+mn-cs"/>
            </a:endParaRPr>
          </a:p>
        </p:txBody>
      </p:sp>
      <p:sp>
        <p:nvSpPr>
          <p:cNvPr id="31" name="矩形 30"/>
          <p:cNvSpPr/>
          <p:nvPr/>
        </p:nvSpPr>
        <p:spPr>
          <a:xfrm>
            <a:off x="-620712" y="1412875"/>
            <a:ext cx="4195762" cy="8318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4800" dirty="0">
                <a:solidFill>
                  <a:schemeClr val="bg1"/>
                </a:solidFill>
                <a:latin typeface="Big Hero 6"/>
              </a:rPr>
              <a:t>Title </a:t>
            </a:r>
            <a:endParaRPr lang="zh-CN" altLang="en-US" sz="4800" dirty="0">
              <a:solidFill>
                <a:schemeClr val="bg1"/>
              </a:solidFill>
              <a:latin typeface="Big Hero 6"/>
            </a:endParaRPr>
          </a:p>
        </p:txBody>
      </p:sp>
      <p:sp>
        <p:nvSpPr>
          <p:cNvPr id="33" name="MH_Text_1"/>
          <p:cNvSpPr txBox="1"/>
          <p:nvPr>
            <p:custDataLst>
              <p:tags r:id="rId2"/>
            </p:custDataLst>
          </p:nvPr>
        </p:nvSpPr>
        <p:spPr>
          <a:xfrm>
            <a:off x="5146675" y="5461000"/>
            <a:ext cx="1908175" cy="788988"/>
          </a:xfrm>
          <a:prstGeom prst="rect">
            <a:avLst/>
          </a:prstGeom>
          <a:noFill/>
        </p:spPr>
        <p:txBody>
          <a:bodyPr lIns="0" tIns="0" rIns="0" bIns="0" anchor="ctr">
            <a:normAutofit/>
          </a:bodyPr>
          <a:lstStyle/>
          <a:p>
            <a:pPr marR="0" defTabSz="914400" eaLnBrk="1" hangingPunct="1">
              <a:buClrTx/>
              <a:buSzTx/>
              <a:buFontTx/>
              <a:buNone/>
              <a:defRPr/>
            </a:pPr>
            <a:endParaRPr kumimoji="0" lang="zh-CN" altLang="en-US" sz="2800" kern="1200" cap="none" spc="0" normalizeH="0" baseline="0" noProof="0" dirty="0">
              <a:solidFill>
                <a:schemeClr val="bg2">
                  <a:lumMod val="25000"/>
                </a:schemeClr>
              </a:solidFill>
              <a:latin typeface="Arial" panose="020B0604020202020204" pitchFamily="34" charset="0"/>
              <a:ea typeface="宋体" panose="02010600030101010101" pitchFamily="2" charset="-122"/>
              <a:cs typeface="+mn-cs"/>
            </a:endParaRPr>
          </a:p>
        </p:txBody>
      </p:sp>
      <p:pic>
        <p:nvPicPr>
          <p:cNvPr id="5" name="图片 4"/>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247472" y="4368184"/>
            <a:ext cx="3744686" cy="2090379"/>
          </a:xfrm>
          <a:prstGeom prst="rect">
            <a:avLst/>
          </a:prstGeom>
        </p:spPr>
      </p:pic>
      <p:grpSp>
        <p:nvGrpSpPr>
          <p:cNvPr id="47" name="组合 46"/>
          <p:cNvGrpSpPr/>
          <p:nvPr>
            <p:custDataLst>
              <p:tags r:id="rId5"/>
            </p:custDataLst>
          </p:nvPr>
        </p:nvGrpSpPr>
        <p:grpSpPr>
          <a:xfrm>
            <a:off x="3891280" y="332740"/>
            <a:ext cx="7788910" cy="6217920"/>
            <a:chOff x="6418" y="2106"/>
            <a:chExt cx="11698" cy="6636"/>
          </a:xfrm>
        </p:grpSpPr>
        <p:sp>
          <p:nvSpPr>
            <p:cNvPr id="48" name="圆角矩形 47"/>
            <p:cNvSpPr/>
            <p:nvPr>
              <p:custDataLst>
                <p:tags r:id="rId6"/>
              </p:custDataLst>
            </p:nvPr>
          </p:nvSpPr>
          <p:spPr>
            <a:xfrm>
              <a:off x="6418" y="3008"/>
              <a:ext cx="11698" cy="5735"/>
            </a:xfrm>
            <a:prstGeom prst="roundRect">
              <a:avLst>
                <a:gd name="adj" fmla="val 6016"/>
              </a:avLst>
            </a:prstGeom>
            <a:pattFill prst="dotGrid">
              <a:fgClr>
                <a:schemeClr val="accent1">
                  <a:lumMod val="20000"/>
                  <a:lumOff val="80000"/>
                </a:schemeClr>
              </a:fgClr>
              <a:bgClr>
                <a:schemeClr val="bg1"/>
              </a:bgClr>
            </a:pattFill>
            <a:ln w="25400">
              <a:solidFill>
                <a:schemeClr val="accent1">
                  <a:lumMod val="60000"/>
                  <a:lumOff val="40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49" name="组合 48"/>
            <p:cNvGrpSpPr/>
            <p:nvPr>
              <p:custDataLst>
                <p:tags r:id="rId7"/>
              </p:custDataLst>
            </p:nvPr>
          </p:nvGrpSpPr>
          <p:grpSpPr>
            <a:xfrm>
              <a:off x="11789" y="2106"/>
              <a:ext cx="956" cy="817"/>
              <a:chOff x="9122" y="2387"/>
              <a:chExt cx="956" cy="817"/>
            </a:xfrm>
          </p:grpSpPr>
          <p:sp>
            <p:nvSpPr>
              <p:cNvPr id="50" name="任意多边形 49"/>
              <p:cNvSpPr/>
              <p:nvPr>
                <p:custDataLst>
                  <p:tags r:id="rId8"/>
                </p:custDataLst>
              </p:nvPr>
            </p:nvSpPr>
            <p:spPr>
              <a:xfrm>
                <a:off x="9122" y="2450"/>
                <a:ext cx="957" cy="755"/>
              </a:xfrm>
              <a:custGeom>
                <a:avLst/>
                <a:gdLst>
                  <a:gd name="connsiteX0" fmla="*/ 0 w 957"/>
                  <a:gd name="connsiteY0" fmla="*/ 739 h 755"/>
                  <a:gd name="connsiteX1" fmla="*/ 471 w 957"/>
                  <a:gd name="connsiteY1" fmla="*/ 0 h 755"/>
                  <a:gd name="connsiteX2" fmla="*/ 957 w 957"/>
                  <a:gd name="connsiteY2" fmla="*/ 755 h 755"/>
                </a:gdLst>
                <a:ahLst/>
                <a:cxnLst>
                  <a:cxn ang="0">
                    <a:pos x="connsiteX0" y="connsiteY0"/>
                  </a:cxn>
                  <a:cxn ang="0">
                    <a:pos x="connsiteX1" y="connsiteY1"/>
                  </a:cxn>
                  <a:cxn ang="0">
                    <a:pos x="connsiteX2" y="connsiteY2"/>
                  </a:cxn>
                </a:cxnLst>
                <a:rect l="l" t="t" r="r" b="b"/>
                <a:pathLst>
                  <a:path w="957" h="755">
                    <a:moveTo>
                      <a:pt x="0" y="739"/>
                    </a:moveTo>
                    <a:lnTo>
                      <a:pt x="471" y="0"/>
                    </a:lnTo>
                    <a:lnTo>
                      <a:pt x="957" y="755"/>
                    </a:lnTo>
                  </a:path>
                </a:pathLst>
              </a:cu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1" name="椭圆 50"/>
              <p:cNvSpPr/>
              <p:nvPr>
                <p:custDataLst>
                  <p:tags r:id="rId9"/>
                </p:custDataLst>
              </p:nvPr>
            </p:nvSpPr>
            <p:spPr>
              <a:xfrm>
                <a:off x="9441" y="2387"/>
                <a:ext cx="320" cy="320"/>
              </a:xfrm>
              <a:prstGeom prst="ellipse">
                <a:avLst/>
              </a:prstGeom>
              <a:solidFill>
                <a:schemeClr val="accent1">
                  <a:lumMod val="40000"/>
                  <a:lumOff val="60000"/>
                </a:schemeClr>
              </a:solid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sp>
        <p:nvSpPr>
          <p:cNvPr id="52" name="Title 6"/>
          <p:cNvSpPr txBox="1"/>
          <p:nvPr>
            <p:custDataLst>
              <p:tags r:id="rId10"/>
            </p:custDataLst>
          </p:nvPr>
        </p:nvSpPr>
        <p:spPr>
          <a:xfrm>
            <a:off x="3992245" y="1472565"/>
            <a:ext cx="7447280" cy="471487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55600" lvl="0" indent="-355600" algn="l" fontAlgn="ctr">
              <a:lnSpc>
                <a:spcPct val="130000"/>
              </a:lnSpc>
              <a:spcBef>
                <a:spcPts val="1200"/>
              </a:spcBef>
              <a:spcAft>
                <a:spcPts val="0"/>
              </a:spcAft>
              <a:buSzPct val="100000"/>
              <a:buFont typeface="Wingdings 3" panose="05040102010807070707" charset="0"/>
              <a:buChar char="u"/>
            </a:pP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Meanwhile, due to the heat storage and proofing effect of soils, indoor spaces will be cool in summer and warm in winter. Above the cave-houses, plants are growing to maintain water and soil. Observing from the indoor, rooftop is vaulted, cooking stove is connected with kang (heatable brick bed), in this way, the whole room is easily exposed to sunshine but not wind or sand.</a:t>
            </a:r>
            <a:endPar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355600" lvl="0" indent="-355600" algn="l" fontAlgn="ctr">
              <a:lnSpc>
                <a:spcPct val="130000"/>
              </a:lnSpc>
              <a:spcBef>
                <a:spcPts val="1200"/>
              </a:spcBef>
              <a:spcAft>
                <a:spcPts val="0"/>
              </a:spcAft>
              <a:buSzPct val="100000"/>
              <a:buFont typeface="Wingdings 3" panose="05040102010807070707" charset="0"/>
              <a:buChar char="u"/>
            </a:pPr>
            <a:r>
              <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同时由于土壤良好的蓄热、隔热性能,使得建筑冬暖夏凉。窑洞的上方,种植植物以保持水土。从室内观察窑洞,屋顶是弧形的拱状,灶台连着暖炕。阳光易照射进来,风沙难以入内。</a:t>
            </a:r>
            <a:endPar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61000"/>
          </a:blip>
        </a:blipFill>
        <a:effectLst/>
      </p:bgPr>
    </p:bg>
    <p:spTree>
      <p:nvGrpSpPr>
        <p:cNvPr id="1" name=""/>
        <p:cNvGrpSpPr/>
        <p:nvPr/>
      </p:nvGrpSpPr>
      <p:grpSpPr/>
      <p:sp>
        <p:nvSpPr>
          <p:cNvPr id="4" name="矩形 3"/>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293"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sp>
        <p:nvSpPr>
          <p:cNvPr id="12295" name="文本框 6"/>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sp>
        <p:nvSpPr>
          <p:cNvPr id="33" name="MH_Text_1"/>
          <p:cNvSpPr txBox="1"/>
          <p:nvPr>
            <p:custDataLst>
              <p:tags r:id="rId2"/>
            </p:custDataLst>
          </p:nvPr>
        </p:nvSpPr>
        <p:spPr>
          <a:xfrm>
            <a:off x="5146675" y="5461000"/>
            <a:ext cx="1908175" cy="788988"/>
          </a:xfrm>
          <a:prstGeom prst="rect">
            <a:avLst/>
          </a:prstGeom>
          <a:noFill/>
        </p:spPr>
        <p:txBody>
          <a:bodyPr lIns="0" tIns="0" rIns="0" bIns="0" anchor="ctr">
            <a:normAutofit/>
          </a:bodyPr>
          <a:lstStyle/>
          <a:p>
            <a:pPr marR="0" defTabSz="914400" eaLnBrk="1" hangingPunct="1">
              <a:buClrTx/>
              <a:buSzTx/>
              <a:buFontTx/>
              <a:buNone/>
              <a:defRPr/>
            </a:pPr>
            <a:endParaRPr kumimoji="0" lang="zh-CN" altLang="en-US" sz="2800" kern="1200" cap="none" spc="0" normalizeH="0" baseline="0" noProof="0" dirty="0">
              <a:solidFill>
                <a:schemeClr val="bg2">
                  <a:lumMod val="25000"/>
                </a:schemeClr>
              </a:solidFill>
              <a:latin typeface="Arial" panose="020B0604020202020204" pitchFamily="34" charset="0"/>
              <a:ea typeface="宋体" panose="02010600030101010101" pitchFamily="2" charset="-122"/>
              <a:cs typeface="+mn-cs"/>
            </a:endParaRPr>
          </a:p>
        </p:txBody>
      </p:sp>
      <p:grpSp>
        <p:nvGrpSpPr>
          <p:cNvPr id="109" name="组合 108"/>
          <p:cNvGrpSpPr/>
          <p:nvPr>
            <p:custDataLst>
              <p:tags r:id="rId3"/>
            </p:custDataLst>
          </p:nvPr>
        </p:nvGrpSpPr>
        <p:grpSpPr>
          <a:xfrm>
            <a:off x="3614420" y="260985"/>
            <a:ext cx="8197850" cy="6362065"/>
            <a:chOff x="5871" y="1887"/>
            <a:chExt cx="12338" cy="7766"/>
          </a:xfrm>
        </p:grpSpPr>
        <p:sp>
          <p:nvSpPr>
            <p:cNvPr id="110" name="圆角矩形 109"/>
            <p:cNvSpPr/>
            <p:nvPr>
              <p:custDataLst>
                <p:tags r:id="rId4"/>
              </p:custDataLst>
            </p:nvPr>
          </p:nvSpPr>
          <p:spPr>
            <a:xfrm>
              <a:off x="5871" y="2789"/>
              <a:ext cx="12338" cy="6864"/>
            </a:xfrm>
            <a:prstGeom prst="roundRect">
              <a:avLst>
                <a:gd name="adj" fmla="val 6016"/>
              </a:avLst>
            </a:prstGeom>
            <a:pattFill prst="dotGrid">
              <a:fgClr>
                <a:schemeClr val="accent1">
                  <a:lumMod val="20000"/>
                  <a:lumOff val="80000"/>
                </a:schemeClr>
              </a:fgClr>
              <a:bgClr>
                <a:schemeClr val="bg1"/>
              </a:bgClr>
            </a:pattFill>
            <a:ln w="25400">
              <a:solidFill>
                <a:schemeClr val="accent1">
                  <a:lumMod val="60000"/>
                  <a:lumOff val="40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11" name="组合 110"/>
            <p:cNvGrpSpPr/>
            <p:nvPr>
              <p:custDataLst>
                <p:tags r:id="rId5"/>
              </p:custDataLst>
            </p:nvPr>
          </p:nvGrpSpPr>
          <p:grpSpPr>
            <a:xfrm>
              <a:off x="11562" y="1887"/>
              <a:ext cx="956" cy="817"/>
              <a:chOff x="9122" y="2387"/>
              <a:chExt cx="956" cy="817"/>
            </a:xfrm>
          </p:grpSpPr>
          <p:sp>
            <p:nvSpPr>
              <p:cNvPr id="112" name="任意多边形 111"/>
              <p:cNvSpPr/>
              <p:nvPr>
                <p:custDataLst>
                  <p:tags r:id="rId6"/>
                </p:custDataLst>
              </p:nvPr>
            </p:nvSpPr>
            <p:spPr>
              <a:xfrm>
                <a:off x="9122" y="2450"/>
                <a:ext cx="957" cy="755"/>
              </a:xfrm>
              <a:custGeom>
                <a:avLst/>
                <a:gdLst>
                  <a:gd name="connsiteX0" fmla="*/ 0 w 957"/>
                  <a:gd name="connsiteY0" fmla="*/ 739 h 755"/>
                  <a:gd name="connsiteX1" fmla="*/ 471 w 957"/>
                  <a:gd name="connsiteY1" fmla="*/ 0 h 755"/>
                  <a:gd name="connsiteX2" fmla="*/ 957 w 957"/>
                  <a:gd name="connsiteY2" fmla="*/ 755 h 755"/>
                </a:gdLst>
                <a:ahLst/>
                <a:cxnLst>
                  <a:cxn ang="0">
                    <a:pos x="connsiteX0" y="connsiteY0"/>
                  </a:cxn>
                  <a:cxn ang="0">
                    <a:pos x="connsiteX1" y="connsiteY1"/>
                  </a:cxn>
                  <a:cxn ang="0">
                    <a:pos x="connsiteX2" y="connsiteY2"/>
                  </a:cxn>
                </a:cxnLst>
                <a:rect l="l" t="t" r="r" b="b"/>
                <a:pathLst>
                  <a:path w="957" h="755">
                    <a:moveTo>
                      <a:pt x="0" y="739"/>
                    </a:moveTo>
                    <a:lnTo>
                      <a:pt x="471" y="0"/>
                    </a:lnTo>
                    <a:lnTo>
                      <a:pt x="957" y="755"/>
                    </a:lnTo>
                  </a:path>
                </a:pathLst>
              </a:cu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3" name="椭圆 112"/>
              <p:cNvSpPr/>
              <p:nvPr>
                <p:custDataLst>
                  <p:tags r:id="rId7"/>
                </p:custDataLst>
              </p:nvPr>
            </p:nvSpPr>
            <p:spPr>
              <a:xfrm>
                <a:off x="9441" y="2387"/>
                <a:ext cx="320" cy="320"/>
              </a:xfrm>
              <a:prstGeom prst="ellipse">
                <a:avLst/>
              </a:prstGeom>
              <a:solidFill>
                <a:schemeClr val="accent1">
                  <a:lumMod val="40000"/>
                  <a:lumOff val="60000"/>
                </a:schemeClr>
              </a:solid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sp>
        <p:nvSpPr>
          <p:cNvPr id="114" name="Title 6"/>
          <p:cNvSpPr txBox="1"/>
          <p:nvPr>
            <p:custDataLst>
              <p:tags r:id="rId8"/>
            </p:custDataLst>
          </p:nvPr>
        </p:nvSpPr>
        <p:spPr>
          <a:xfrm>
            <a:off x="4007485" y="1124585"/>
            <a:ext cx="7689850" cy="4914900"/>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394970" lvl="0" indent="-394970" algn="l" fontAlgn="ctr">
              <a:lnSpc>
                <a:spcPct val="130000"/>
              </a:lnSpc>
              <a:spcBef>
                <a:spcPts val="1200"/>
              </a:spcBef>
              <a:spcAft>
                <a:spcPts val="0"/>
              </a:spcAft>
              <a:buSzPct val="100000"/>
              <a:buFont typeface="Wingdings 3" panose="05040102010807070707" charset="0"/>
              <a:buChar char="u"/>
            </a:pP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Fengshui doctrine of “balance of yin and yang”</a:t>
            </a:r>
            <a:endPar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394970" lvl="0" indent="-394970" algn="l" fontAlgn="ctr">
              <a:lnSpc>
                <a:spcPct val="130000"/>
              </a:lnSpc>
              <a:spcBef>
                <a:spcPts val="1200"/>
              </a:spcBef>
              <a:spcAft>
                <a:spcPts val="0"/>
              </a:spcAft>
              <a:buSzPct val="100000"/>
              <a:buFont typeface="Wingdings 3" panose="05040102010807070707" charset="0"/>
              <a:buChar char="u"/>
            </a:pP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Fengshui, with its simple natural view and people’s psychological demands of “avoiding unluckiness and seeking for luckiness”, reflects the relationship between human settlement and nature, although includes some superstitious</a:t>
            </a:r>
            <a:r>
              <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迷信的</a:t>
            </a: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 factors, its fundamental doctrines show the scientific understandings of ancient Chinese about environmental conditions for finding a suitable living space. </a:t>
            </a:r>
            <a:endPar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394970" lvl="0" indent="-394970" algn="l" fontAlgn="ctr">
              <a:lnSpc>
                <a:spcPct val="130000"/>
              </a:lnSpc>
              <a:spcBef>
                <a:spcPts val="1200"/>
              </a:spcBef>
              <a:spcAft>
                <a:spcPts val="0"/>
              </a:spcAft>
              <a:buSzPct val="100000"/>
              <a:buFont typeface="Wingdings 3" panose="05040102010807070707" charset="0"/>
              <a:buChar char="u"/>
            </a:pPr>
            <a:r>
              <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“风水”以极朴素的自然观和“避凶趋吉”的心理需求,反映了人类聚居与自然的关系。虽然它包含较多的迷信成分,但它的基本原则却反映了早期中国人为寻找理想的居住地点,对环境条件的科学认识。</a:t>
            </a:r>
            <a:endPar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394970" lvl="0" indent="-394970" algn="l" fontAlgn="ctr">
              <a:lnSpc>
                <a:spcPct val="130000"/>
              </a:lnSpc>
              <a:spcBef>
                <a:spcPts val="1200"/>
              </a:spcBef>
              <a:spcAft>
                <a:spcPts val="0"/>
              </a:spcAft>
              <a:buSzPct val="100000"/>
              <a:buFont typeface="Wingdings 3" panose="05040102010807070707" charset="0"/>
              <a:buChar char="u"/>
            </a:pPr>
            <a:endPar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p:txBody>
      </p:sp>
      <p:pic>
        <p:nvPicPr>
          <p:cNvPr id="122" name="图片 121"/>
          <p:cNvPicPr>
            <a:picLocks noChangeAspect="1"/>
          </p:cNvPicPr>
          <p:nvPr>
            <p:custDataLst>
              <p:tags r:id="rId9"/>
            </p:custDataLst>
          </p:nvPr>
        </p:nvPicPr>
        <p:blipFill rotWithShape="1">
          <a:blip r:embed="rId10" cstate="print"/>
          <a:srcRect/>
          <a:stretch>
            <a:fillRect/>
          </a:stretch>
        </p:blipFill>
        <p:spPr>
          <a:xfrm>
            <a:off x="263525" y="3724910"/>
            <a:ext cx="3148330" cy="2953385"/>
          </a:xfrm>
          <a:prstGeom prst="rect">
            <a:avLst/>
          </a:prstGeom>
        </p:spPr>
      </p:pic>
      <p:grpSp>
        <p:nvGrpSpPr>
          <p:cNvPr id="134" name="组合 133"/>
          <p:cNvGrpSpPr/>
          <p:nvPr>
            <p:custDataLst>
              <p:tags r:id="rId11"/>
            </p:custDataLst>
          </p:nvPr>
        </p:nvGrpSpPr>
        <p:grpSpPr>
          <a:xfrm>
            <a:off x="448945" y="1275715"/>
            <a:ext cx="2694940" cy="2032000"/>
            <a:chOff x="707" y="2009"/>
            <a:chExt cx="4244" cy="3200"/>
          </a:xfrm>
        </p:grpSpPr>
        <p:sp>
          <p:nvSpPr>
            <p:cNvPr id="135" name="折角形 134"/>
            <p:cNvSpPr/>
            <p:nvPr>
              <p:custDataLst>
                <p:tags r:id="rId12"/>
              </p:custDataLst>
            </p:nvPr>
          </p:nvSpPr>
          <p:spPr>
            <a:xfrm>
              <a:off x="707" y="2009"/>
              <a:ext cx="4244" cy="3200"/>
            </a:xfrm>
            <a:prstGeom prst="foldedCorner">
              <a:avLst>
                <a:gd name="adj" fmla="val 24325"/>
              </a:avLst>
            </a:prstGeom>
            <a:solidFill>
              <a:schemeClr val="bg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6" name="任意多边形 135"/>
            <p:cNvSpPr/>
            <p:nvPr>
              <p:custDataLst>
                <p:tags r:id="rId13"/>
              </p:custDataLst>
            </p:nvPr>
          </p:nvSpPr>
          <p:spPr>
            <a:xfrm>
              <a:off x="888" y="2009"/>
              <a:ext cx="729" cy="1047"/>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37" name="Title 6"/>
          <p:cNvSpPr txBox="1"/>
          <p:nvPr>
            <p:custDataLst>
              <p:tags r:id="rId14"/>
            </p:custDataLst>
          </p:nvPr>
        </p:nvSpPr>
        <p:spPr>
          <a:xfrm>
            <a:off x="890905" y="1628775"/>
            <a:ext cx="1955800" cy="800100"/>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55600" lvl="0" indent="-355600" algn="l" fontAlgn="ctr">
              <a:lnSpc>
                <a:spcPct val="130000"/>
              </a:lnSpc>
              <a:spcBef>
                <a:spcPts val="1200"/>
              </a:spcBef>
              <a:spcAft>
                <a:spcPts val="0"/>
              </a:spcAft>
              <a:buSzPct val="80000"/>
              <a:buFont typeface="WPS-Bullets" pitchFamily="2" charset="0"/>
              <a:buChar char=""/>
            </a:pP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“负阴抱阳”的风水观</a:t>
            </a:r>
            <a:endPar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3000"/>
          </a:blip>
          <a:tile tx="0" ty="0" sx="100000" sy="100000" flip="none" algn="tl"/>
        </a:blipFill>
        <a:effectLst/>
      </p:bgPr>
    </p:bg>
    <p:spTree>
      <p:nvGrpSpPr>
        <p:cNvPr id="1" name=""/>
        <p:cNvGrpSpPr/>
        <p:nvPr/>
      </p:nvGrpSpPr>
      <p:grpSpPr/>
      <p:sp>
        <p:nvSpPr>
          <p:cNvPr id="4" name="矩形 3"/>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340"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sp>
        <p:nvSpPr>
          <p:cNvPr id="14342" name="文本框 6"/>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sp>
        <p:nvSpPr>
          <p:cNvPr id="17" name="圆角矩形 16"/>
          <p:cNvSpPr/>
          <p:nvPr/>
        </p:nvSpPr>
        <p:spPr>
          <a:xfrm>
            <a:off x="339725" y="941388"/>
            <a:ext cx="1844675" cy="547688"/>
          </a:xfrm>
          <a:prstGeom prst="roundRect">
            <a:avLst>
              <a:gd name="adj" fmla="val 50000"/>
            </a:avLst>
          </a:prstGeom>
          <a:solidFill>
            <a:srgbClr val="F3E56E"/>
          </a:solidFill>
          <a:ln w="28575">
            <a:solidFill>
              <a:srgbClr val="F3E56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lumMod val="95000"/>
                </a:schemeClr>
              </a:solidFill>
              <a:effectLst/>
              <a:uLnTx/>
              <a:uFillTx/>
              <a:latin typeface="+mn-lt"/>
              <a:ea typeface="+mn-ea"/>
              <a:cs typeface="+mn-cs"/>
            </a:endParaRPr>
          </a:p>
        </p:txBody>
      </p:sp>
      <p:grpSp>
        <p:nvGrpSpPr>
          <p:cNvPr id="59" name="组合 58"/>
          <p:cNvGrpSpPr/>
          <p:nvPr>
            <p:custDataLst>
              <p:tags r:id="rId2"/>
            </p:custDataLst>
          </p:nvPr>
        </p:nvGrpSpPr>
        <p:grpSpPr>
          <a:xfrm>
            <a:off x="3827145" y="960755"/>
            <a:ext cx="7550150" cy="5760085"/>
            <a:chOff x="6198" y="2111"/>
            <a:chExt cx="10264" cy="9040"/>
          </a:xfrm>
        </p:grpSpPr>
        <p:sp>
          <p:nvSpPr>
            <p:cNvPr id="60" name="矩形 59"/>
            <p:cNvSpPr/>
            <p:nvPr>
              <p:custDataLst>
                <p:tags r:id="rId3"/>
              </p:custDataLst>
            </p:nvPr>
          </p:nvSpPr>
          <p:spPr>
            <a:xfrm>
              <a:off x="6494" y="2111"/>
              <a:ext cx="9968" cy="9041"/>
            </a:xfrm>
            <a:prstGeom prst="rect">
              <a:avLst/>
            </a:prstGeom>
            <a:solidFill>
              <a:schemeClr val="bg1"/>
            </a:solid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61" name="组合 60"/>
            <p:cNvGrpSpPr/>
            <p:nvPr>
              <p:custDataLst>
                <p:tags r:id="rId4"/>
              </p:custDataLst>
            </p:nvPr>
          </p:nvGrpSpPr>
          <p:grpSpPr>
            <a:xfrm>
              <a:off x="6198" y="2844"/>
              <a:ext cx="600" cy="600"/>
              <a:chOff x="4770" y="3845"/>
              <a:chExt cx="600" cy="600"/>
            </a:xfrm>
          </p:grpSpPr>
          <p:sp>
            <p:nvSpPr>
              <p:cNvPr id="62" name="椭圆 61"/>
              <p:cNvSpPr/>
              <p:nvPr>
                <p:custDataLst>
                  <p:tags r:id="rId5"/>
                </p:custDataLst>
              </p:nvPr>
            </p:nvSpPr>
            <p:spPr>
              <a:xfrm>
                <a:off x="4770" y="3845"/>
                <a:ext cx="600" cy="600"/>
              </a:xfrm>
              <a:prstGeom prst="ellipse">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任意多边形 62"/>
              <p:cNvSpPr/>
              <p:nvPr>
                <p:custDataLst>
                  <p:tags r:id="rId6"/>
                </p:custDataLst>
              </p:nvPr>
            </p:nvSpPr>
            <p:spPr>
              <a:xfrm>
                <a:off x="4976" y="3992"/>
                <a:ext cx="200" cy="320"/>
              </a:xfrm>
              <a:custGeom>
                <a:avLst/>
                <a:gdLst>
                  <a:gd name="connsiteX0" fmla="*/ 0 w 189"/>
                  <a:gd name="connsiteY0" fmla="*/ 0 h 307"/>
                  <a:gd name="connsiteX1" fmla="*/ 189 w 189"/>
                  <a:gd name="connsiteY1" fmla="*/ 133 h 307"/>
                  <a:gd name="connsiteX2" fmla="*/ 16 w 189"/>
                  <a:gd name="connsiteY2" fmla="*/ 307 h 307"/>
                </a:gdLst>
                <a:ahLst/>
                <a:cxnLst>
                  <a:cxn ang="0">
                    <a:pos x="connsiteX0" y="connsiteY0"/>
                  </a:cxn>
                  <a:cxn ang="0">
                    <a:pos x="connsiteX1" y="connsiteY1"/>
                  </a:cxn>
                  <a:cxn ang="0">
                    <a:pos x="connsiteX2" y="connsiteY2"/>
                  </a:cxn>
                </a:cxnLst>
                <a:rect l="l" t="t" r="r" b="b"/>
                <a:pathLst>
                  <a:path w="189" h="307">
                    <a:moveTo>
                      <a:pt x="0" y="0"/>
                    </a:moveTo>
                    <a:lnTo>
                      <a:pt x="189" y="133"/>
                    </a:lnTo>
                    <a:lnTo>
                      <a:pt x="16" y="307"/>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sp>
        <p:nvSpPr>
          <p:cNvPr id="64" name="文本框 63"/>
          <p:cNvSpPr txBox="1"/>
          <p:nvPr>
            <p:custDataLst>
              <p:tags r:id="rId7"/>
            </p:custDataLst>
          </p:nvPr>
        </p:nvSpPr>
        <p:spPr>
          <a:xfrm>
            <a:off x="4237355" y="1191895"/>
            <a:ext cx="7278370" cy="518477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rtlCol="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30000"/>
              </a:lnSpc>
              <a:spcBef>
                <a:spcPts val="845"/>
              </a:spcBef>
              <a:spcAft>
                <a:spcPts val="0"/>
              </a:spcAft>
              <a:buSzPct val="100000"/>
              <a:buNone/>
            </a:pPr>
            <a:r>
              <a:rPr sz="1800" spc="182">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“Facing sunny side and water, backing on the shady side and mountains” is the basic principle to select a location of house in China. According to the geographical and climatic conditions in China, mountains behind the house can hold the cold current from the west in winter, facing the south and sunny side embrace cool breeze from the south in summer and ensure sufficient sunshine in winter, location near water provide convenient irrigation and domestic water use, better transportation and also aquiculture.</a:t>
            </a:r>
            <a:endParaRPr sz="1800" spc="182">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indent="0" algn="l" fontAlgn="auto">
              <a:lnSpc>
                <a:spcPct val="130000"/>
              </a:lnSpc>
              <a:spcBef>
                <a:spcPts val="845"/>
              </a:spcBef>
              <a:spcAft>
                <a:spcPts val="0"/>
              </a:spcAft>
              <a:buSzPct val="100000"/>
              <a:buNone/>
            </a:pPr>
            <a:r>
              <a:rPr sz="1600" spc="182">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负阴抱阳,背山面水”是中国传统民居择址的基本原则。根据我国具体的地理环境和气候特点,背山可以遮挡冬天北来的寒流;面南可以迎纳夏日南来的凉风;朝阳可以获得充足的日照;近水可以取得方便的生活、灌溉用水,还有利于水运交通及水产养殖。</a:t>
            </a:r>
            <a:endParaRPr sz="1600" spc="182">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5" name="图片 64"/>
          <p:cNvPicPr>
            <a:picLocks noChangeAspect="1"/>
          </p:cNvPicPr>
          <p:nvPr>
            <p:custDataLst>
              <p:tags r:id="rId8"/>
            </p:custDataLst>
          </p:nvPr>
        </p:nvPicPr>
        <p:blipFill rotWithShape="1">
          <a:blip r:embed="rId9">
            <a:extLst>
              <a:ext uri="{28A0092B-C50C-407E-A947-70E740481C1C}">
                <a14:useLocalDpi xmlns:a14="http://schemas.microsoft.com/office/drawing/2010/main" val="0"/>
              </a:ext>
            </a:extLst>
          </a:blip>
          <a:srcRect l="31771" r="31771"/>
          <a:stretch>
            <a:fillRect/>
          </a:stretch>
        </p:blipFill>
        <p:spPr>
          <a:xfrm rot="20107265">
            <a:off x="335269" y="2258238"/>
            <a:ext cx="3106876" cy="4793467"/>
          </a:xfrm>
          <a:prstGeom prst="rect">
            <a:avLst/>
          </a:prstGeom>
        </p:spPr>
      </p:pic>
      <p:pic>
        <p:nvPicPr>
          <p:cNvPr id="67" name="图片 66"/>
          <p:cNvPicPr>
            <a:picLocks noChangeAspect="1"/>
          </p:cNvPicPr>
          <p:nvPr>
            <p:custDataLst>
              <p:tags r:id="rId10"/>
            </p:custDataLst>
          </p:nvPr>
        </p:nvPicPr>
        <p:blipFill rotWithShape="1">
          <a:blip r:embed="rId11" cstate="print"/>
          <a:srcRect l="10663" r="9727"/>
          <a:stretch>
            <a:fillRect/>
          </a:stretch>
        </p:blipFill>
        <p:spPr>
          <a:xfrm>
            <a:off x="11136937" y="4653070"/>
            <a:ext cx="1734268" cy="22600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3000"/>
          </a:blip>
          <a:tile tx="0" ty="0" sx="100000" sy="100000" flip="none" algn="tl"/>
        </a:blipFill>
        <a:effectLst/>
      </p:bgPr>
    </p:bg>
    <p:spTree>
      <p:nvGrpSpPr>
        <p:cNvPr id="1" name=""/>
        <p:cNvGrpSpPr/>
        <p:nvPr/>
      </p:nvGrpSpPr>
      <p:grpSpPr/>
      <p:sp>
        <p:nvSpPr>
          <p:cNvPr id="4" name="矩形 3"/>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340"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sp>
        <p:nvSpPr>
          <p:cNvPr id="14342" name="文本框 6"/>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sp>
        <p:nvSpPr>
          <p:cNvPr id="17" name="圆角矩形 16"/>
          <p:cNvSpPr/>
          <p:nvPr/>
        </p:nvSpPr>
        <p:spPr>
          <a:xfrm>
            <a:off x="339725" y="941388"/>
            <a:ext cx="1844675" cy="547688"/>
          </a:xfrm>
          <a:prstGeom prst="roundRect">
            <a:avLst>
              <a:gd name="adj" fmla="val 50000"/>
            </a:avLst>
          </a:prstGeom>
          <a:solidFill>
            <a:srgbClr val="F3E56E"/>
          </a:solidFill>
          <a:ln w="28575">
            <a:solidFill>
              <a:srgbClr val="F3E56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lumMod val="95000"/>
                </a:schemeClr>
              </a:solidFill>
              <a:effectLst/>
              <a:uLnTx/>
              <a:uFillTx/>
              <a:latin typeface="+mn-lt"/>
              <a:ea typeface="+mn-ea"/>
              <a:cs typeface="+mn-cs"/>
            </a:endParaRPr>
          </a:p>
        </p:txBody>
      </p:sp>
      <p:grpSp>
        <p:nvGrpSpPr>
          <p:cNvPr id="35" name="组合 34"/>
          <p:cNvGrpSpPr/>
          <p:nvPr>
            <p:custDataLst>
              <p:tags r:id="rId2"/>
            </p:custDataLst>
          </p:nvPr>
        </p:nvGrpSpPr>
        <p:grpSpPr>
          <a:xfrm>
            <a:off x="3990340" y="1428115"/>
            <a:ext cx="7525385" cy="4196715"/>
            <a:chOff x="6673" y="2249"/>
            <a:chExt cx="11462" cy="5970"/>
          </a:xfrm>
        </p:grpSpPr>
        <p:sp>
          <p:nvSpPr>
            <p:cNvPr id="36" name="矩形 35"/>
            <p:cNvSpPr/>
            <p:nvPr>
              <p:custDataLst>
                <p:tags r:id="rId3"/>
              </p:custDataLst>
            </p:nvPr>
          </p:nvSpPr>
          <p:spPr>
            <a:xfrm>
              <a:off x="6673" y="2380"/>
              <a:ext cx="11462" cy="5699"/>
            </a:xfrm>
            <a:prstGeom prst="rect">
              <a:avLst/>
            </a:prstGeom>
            <a:noFill/>
            <a:ln w="158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37" name="组合 36"/>
            <p:cNvGrpSpPr/>
            <p:nvPr>
              <p:custDataLst>
                <p:tags r:id="rId4"/>
              </p:custDataLst>
            </p:nvPr>
          </p:nvGrpSpPr>
          <p:grpSpPr>
            <a:xfrm>
              <a:off x="7009" y="2249"/>
              <a:ext cx="1442" cy="260"/>
              <a:chOff x="7015" y="3796"/>
              <a:chExt cx="1442" cy="260"/>
            </a:xfrm>
          </p:grpSpPr>
          <p:sp>
            <p:nvSpPr>
              <p:cNvPr id="38" name="矩形 37"/>
              <p:cNvSpPr/>
              <p:nvPr>
                <p:custDataLst>
                  <p:tags r:id="rId5"/>
                </p:custDataLst>
              </p:nvPr>
            </p:nvSpPr>
            <p:spPr>
              <a:xfrm>
                <a:off x="7015" y="3796"/>
                <a:ext cx="883" cy="261"/>
              </a:xfrm>
              <a:prstGeom prst="rect">
                <a:avLst/>
              </a:prstGeom>
              <a:solidFill>
                <a:srgbClr val="808080"/>
              </a:solidFill>
              <a:ln w="920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9" name="矩形 38"/>
              <p:cNvSpPr/>
              <p:nvPr>
                <p:custDataLst>
                  <p:tags r:id="rId6"/>
                </p:custDataLst>
              </p:nvPr>
            </p:nvSpPr>
            <p:spPr>
              <a:xfrm>
                <a:off x="7575" y="3796"/>
                <a:ext cx="883" cy="261"/>
              </a:xfrm>
              <a:prstGeom prst="rect">
                <a:avLst/>
              </a:prstGeom>
              <a:solidFill>
                <a:srgbClr val="808080"/>
              </a:solidFill>
              <a:ln w="920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40" name="组合 39"/>
            <p:cNvGrpSpPr/>
            <p:nvPr>
              <p:custDataLst>
                <p:tags r:id="rId7"/>
              </p:custDataLst>
            </p:nvPr>
          </p:nvGrpSpPr>
          <p:grpSpPr>
            <a:xfrm>
              <a:off x="16164" y="7959"/>
              <a:ext cx="1442" cy="260"/>
              <a:chOff x="10800" y="6752"/>
              <a:chExt cx="1442" cy="260"/>
            </a:xfrm>
          </p:grpSpPr>
          <p:sp>
            <p:nvSpPr>
              <p:cNvPr id="41" name="矩形 40"/>
              <p:cNvSpPr/>
              <p:nvPr>
                <p:custDataLst>
                  <p:tags r:id="rId8"/>
                </p:custDataLst>
              </p:nvPr>
            </p:nvSpPr>
            <p:spPr>
              <a:xfrm>
                <a:off x="10800" y="6752"/>
                <a:ext cx="883" cy="261"/>
              </a:xfrm>
              <a:prstGeom prst="rect">
                <a:avLst/>
              </a:prstGeom>
              <a:solidFill>
                <a:srgbClr val="808080"/>
              </a:solidFill>
              <a:ln w="920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2" name="矩形 41"/>
              <p:cNvSpPr/>
              <p:nvPr>
                <p:custDataLst>
                  <p:tags r:id="rId9"/>
                </p:custDataLst>
              </p:nvPr>
            </p:nvSpPr>
            <p:spPr>
              <a:xfrm>
                <a:off x="11360" y="6752"/>
                <a:ext cx="883" cy="261"/>
              </a:xfrm>
              <a:prstGeom prst="rect">
                <a:avLst/>
              </a:prstGeom>
              <a:solidFill>
                <a:srgbClr val="808080"/>
              </a:solidFill>
              <a:ln w="920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sp>
        <p:nvSpPr>
          <p:cNvPr id="43" name="Title 6"/>
          <p:cNvSpPr txBox="1"/>
          <p:nvPr>
            <p:custDataLst>
              <p:tags r:id="rId10"/>
            </p:custDataLst>
          </p:nvPr>
        </p:nvSpPr>
        <p:spPr>
          <a:xfrm>
            <a:off x="4306253" y="1772920"/>
            <a:ext cx="6605905" cy="3233420"/>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94970" lvl="0" indent="-394970" algn="l" fontAlgn="ctr">
              <a:lnSpc>
                <a:spcPct val="130000"/>
              </a:lnSpc>
              <a:spcBef>
                <a:spcPts val="1200"/>
              </a:spcBef>
              <a:spcAft>
                <a:spcPts val="0"/>
              </a:spcAft>
              <a:buSzPct val="120000"/>
              <a:buFont typeface="Wingdings 3" panose="05040102010807070707" charset="0"/>
              <a:buChar char="]"/>
            </a:pP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Plains with gentle slopes can avoid flood disasters, flourishing vegetation in the mountain can maintain water and soil, improve microclimate, as well as provide fuels and other resources for residents.</a:t>
            </a:r>
            <a:endPar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394970" lvl="0" indent="-394970" algn="l" fontAlgn="ctr">
              <a:lnSpc>
                <a:spcPct val="130000"/>
              </a:lnSpc>
              <a:spcBef>
                <a:spcPts val="1200"/>
              </a:spcBef>
              <a:spcAft>
                <a:spcPts val="0"/>
              </a:spcAft>
              <a:buClrTx/>
              <a:buSzPct val="120000"/>
              <a:buFont typeface="Wingdings 3" panose="05040102010807070707" charset="0"/>
              <a:buChar char="]"/>
            </a:pPr>
            <a:r>
              <a:rPr lang="zh-CN" altLang="en-US" sz="18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略有缓坡的平川可免受水患灾害,山上植被丰茂可以保持水土,改善小气候,并为人们提供燃料和其他多种资源。</a:t>
            </a:r>
            <a:endParaRPr lang="zh-CN" altLang="en-US" sz="18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p:txBody>
      </p:sp>
      <p:pic>
        <p:nvPicPr>
          <p:cNvPr id="65" name="图片 64"/>
          <p:cNvPicPr>
            <a:picLocks noChangeAspect="1"/>
          </p:cNvPicPr>
          <p:nvPr>
            <p:custDataLst>
              <p:tags r:id="rId11"/>
            </p:custDataLst>
          </p:nvPr>
        </p:nvPicPr>
        <p:blipFill rotWithShape="1">
          <a:blip r:embed="rId12">
            <a:extLst>
              <a:ext uri="{28A0092B-C50C-407E-A947-70E740481C1C}">
                <a14:useLocalDpi xmlns:a14="http://schemas.microsoft.com/office/drawing/2010/main" val="0"/>
              </a:ext>
            </a:extLst>
          </a:blip>
          <a:srcRect l="31771" r="31771"/>
          <a:stretch>
            <a:fillRect/>
          </a:stretch>
        </p:blipFill>
        <p:spPr>
          <a:xfrm rot="20107265">
            <a:off x="335269" y="2258238"/>
            <a:ext cx="3106876" cy="4793467"/>
          </a:xfrm>
          <a:prstGeom prst="rect">
            <a:avLst/>
          </a:prstGeom>
        </p:spPr>
      </p:pic>
      <p:pic>
        <p:nvPicPr>
          <p:cNvPr id="67" name="图片 66"/>
          <p:cNvPicPr>
            <a:picLocks noChangeAspect="1"/>
          </p:cNvPicPr>
          <p:nvPr>
            <p:custDataLst>
              <p:tags r:id="rId13"/>
            </p:custDataLst>
          </p:nvPr>
        </p:nvPicPr>
        <p:blipFill rotWithShape="1">
          <a:blip r:embed="rId14" cstate="print"/>
          <a:srcRect l="10663" r="9727"/>
          <a:stretch>
            <a:fillRect/>
          </a:stretch>
        </p:blipFill>
        <p:spPr>
          <a:xfrm>
            <a:off x="10344457" y="4652435"/>
            <a:ext cx="1734268" cy="22600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 name="椭圆 25"/>
          <p:cNvSpPr/>
          <p:nvPr/>
        </p:nvSpPr>
        <p:spPr>
          <a:xfrm>
            <a:off x="1199515" y="488633"/>
            <a:ext cx="9867900" cy="6892925"/>
          </a:xfrm>
          <a:prstGeom prst="ellipse">
            <a:avLst/>
          </a:prstGeom>
          <a:blipFill dpi="0" rotWithShape="1">
            <a:blip r:embed="rId1" cstate="email">
              <a:alphaModFix amt="83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8"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pic>
        <p:nvPicPr>
          <p:cNvPr id="6151" name="图片 7"/>
          <p:cNvPicPr>
            <a:picLocks noChangeAspect="1"/>
          </p:cNvPicPr>
          <p:nvPr/>
        </p:nvPicPr>
        <p:blipFill>
          <a:blip r:embed="rId2"/>
          <a:stretch>
            <a:fillRect/>
          </a:stretch>
        </p:blipFill>
        <p:spPr>
          <a:xfrm>
            <a:off x="2090738" y="3789363"/>
            <a:ext cx="8010525" cy="5005387"/>
          </a:xfrm>
          <a:prstGeom prst="rect">
            <a:avLst/>
          </a:prstGeom>
          <a:noFill/>
          <a:ln w="9525">
            <a:noFill/>
          </a:ln>
        </p:spPr>
      </p:pic>
      <p:pic>
        <p:nvPicPr>
          <p:cNvPr id="25" name="图片 24"/>
          <p:cNvPicPr>
            <a:picLocks noChangeAspect="1"/>
          </p:cNvPicPr>
          <p:nvPr/>
        </p:nvPicPr>
        <p:blipFill rotWithShape="1">
          <a:blip r:embed="rId3" cstate="email"/>
          <a:srcRect r="-2721" b="-3551"/>
          <a:stretch>
            <a:fillRect/>
          </a:stretch>
        </p:blipFill>
        <p:spPr>
          <a:xfrm>
            <a:off x="9601381" y="4984114"/>
            <a:ext cx="2853687" cy="1995687"/>
          </a:xfrm>
          <a:custGeom>
            <a:avLst/>
            <a:gdLst>
              <a:gd name="connsiteX0" fmla="*/ 0 w 6819900"/>
              <a:gd name="connsiteY0" fmla="*/ 0 h 3877176"/>
              <a:gd name="connsiteX1" fmla="*/ 6819900 w 6819900"/>
              <a:gd name="connsiteY1" fmla="*/ 0 h 3877176"/>
              <a:gd name="connsiteX2" fmla="*/ 6819900 w 6819900"/>
              <a:gd name="connsiteY2" fmla="*/ 3877176 h 3877176"/>
              <a:gd name="connsiteX3" fmla="*/ 5478556 w 6819900"/>
              <a:gd name="connsiteY3" fmla="*/ 3877176 h 3877176"/>
              <a:gd name="connsiteX4" fmla="*/ 5439486 w 6819900"/>
              <a:gd name="connsiteY4" fmla="*/ 3625474 h 3877176"/>
              <a:gd name="connsiteX5" fmla="*/ 4097929 w 6819900"/>
              <a:gd name="connsiteY5" fmla="*/ 3833716 h 3877176"/>
              <a:gd name="connsiteX6" fmla="*/ 4104675 w 6819900"/>
              <a:gd name="connsiteY6" fmla="*/ 3877176 h 3877176"/>
              <a:gd name="connsiteX7" fmla="*/ 0 w 6819900"/>
              <a:gd name="connsiteY7" fmla="*/ 3877176 h 38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9900" h="3877176">
                <a:moveTo>
                  <a:pt x="0" y="0"/>
                </a:moveTo>
                <a:lnTo>
                  <a:pt x="6819900" y="0"/>
                </a:lnTo>
                <a:lnTo>
                  <a:pt x="6819900" y="3877176"/>
                </a:lnTo>
                <a:lnTo>
                  <a:pt x="5478556" y="3877176"/>
                </a:lnTo>
                <a:lnTo>
                  <a:pt x="5439486" y="3625474"/>
                </a:lnTo>
                <a:lnTo>
                  <a:pt x="4097929" y="3833716"/>
                </a:lnTo>
                <a:lnTo>
                  <a:pt x="4104675" y="3877176"/>
                </a:lnTo>
                <a:lnTo>
                  <a:pt x="0" y="3877176"/>
                </a:lnTo>
                <a:close/>
              </a:path>
            </a:pathLst>
          </a:custGeom>
          <a:effectLst>
            <a:outerShdw blurRad="635000" dist="101600" dir="10800000" sx="102000" sy="102000" algn="r" rotWithShape="0">
              <a:prstClr val="black">
                <a:alpha val="11000"/>
              </a:prstClr>
            </a:outerShdw>
          </a:effectLst>
        </p:spPr>
      </p:pic>
      <p:grpSp>
        <p:nvGrpSpPr>
          <p:cNvPr id="356" name="组合 355"/>
          <p:cNvGrpSpPr/>
          <p:nvPr>
            <p:custDataLst>
              <p:tags r:id="rId4"/>
            </p:custDataLst>
          </p:nvPr>
        </p:nvGrpSpPr>
        <p:grpSpPr>
          <a:xfrm>
            <a:off x="909320" y="1152525"/>
            <a:ext cx="10523855" cy="3832225"/>
            <a:chOff x="1432" y="1815"/>
            <a:chExt cx="16573" cy="6400"/>
          </a:xfrm>
        </p:grpSpPr>
        <p:cxnSp>
          <p:nvCxnSpPr>
            <p:cNvPr id="357" name="直接连接符 356"/>
            <p:cNvCxnSpPr/>
            <p:nvPr>
              <p:custDataLst>
                <p:tags r:id="rId5"/>
              </p:custDataLst>
            </p:nvPr>
          </p:nvCxnSpPr>
          <p:spPr>
            <a:xfrm>
              <a:off x="1432" y="1966"/>
              <a:ext cx="14694" cy="0"/>
            </a:xfrm>
            <a:prstGeom prst="line">
              <a:avLst/>
            </a:prstGeom>
            <a:solidFill>
              <a:schemeClr val="accent1">
                <a:lumMod val="40000"/>
                <a:lumOff val="60000"/>
              </a:schemeClr>
            </a:solidFill>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58" name="组合 357"/>
            <p:cNvGrpSpPr/>
            <p:nvPr>
              <p:custDataLst>
                <p:tags r:id="rId6"/>
              </p:custDataLst>
            </p:nvPr>
          </p:nvGrpSpPr>
          <p:grpSpPr>
            <a:xfrm>
              <a:off x="16336" y="1815"/>
              <a:ext cx="1607" cy="240"/>
              <a:chOff x="12103" y="3344"/>
              <a:chExt cx="1607" cy="240"/>
            </a:xfrm>
          </p:grpSpPr>
          <p:sp>
            <p:nvSpPr>
              <p:cNvPr id="359" name="矩形 358"/>
              <p:cNvSpPr/>
              <p:nvPr>
                <p:custDataLst>
                  <p:tags r:id="rId7"/>
                </p:custDataLst>
              </p:nvPr>
            </p:nvSpPr>
            <p:spPr>
              <a:xfrm>
                <a:off x="12103" y="3344"/>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0" name="矩形 359"/>
              <p:cNvSpPr/>
              <p:nvPr>
                <p:custDataLst>
                  <p:tags r:id="rId8"/>
                </p:custDataLst>
              </p:nvPr>
            </p:nvSpPr>
            <p:spPr>
              <a:xfrm>
                <a:off x="12548" y="3344"/>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1" name="矩形 360"/>
              <p:cNvSpPr/>
              <p:nvPr>
                <p:custDataLst>
                  <p:tags r:id="rId9"/>
                </p:custDataLst>
              </p:nvPr>
            </p:nvSpPr>
            <p:spPr>
              <a:xfrm>
                <a:off x="13025" y="3344"/>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2" name="矩形 361"/>
              <p:cNvSpPr/>
              <p:nvPr>
                <p:custDataLst>
                  <p:tags r:id="rId10"/>
                </p:custDataLst>
              </p:nvPr>
            </p:nvSpPr>
            <p:spPr>
              <a:xfrm>
                <a:off x="13470" y="3344"/>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cxnSp>
          <p:nvCxnSpPr>
            <p:cNvPr id="363" name="直接连接符 362"/>
            <p:cNvCxnSpPr/>
            <p:nvPr>
              <p:custDataLst>
                <p:tags r:id="rId11"/>
              </p:custDataLst>
            </p:nvPr>
          </p:nvCxnSpPr>
          <p:spPr>
            <a:xfrm>
              <a:off x="3311" y="8095"/>
              <a:ext cx="14694" cy="0"/>
            </a:xfrm>
            <a:prstGeom prst="line">
              <a:avLst/>
            </a:prstGeom>
            <a:solidFill>
              <a:schemeClr val="accent1">
                <a:lumMod val="40000"/>
                <a:lumOff val="60000"/>
              </a:schemeClr>
            </a:solidFill>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64" name="组合 363"/>
            <p:cNvGrpSpPr/>
            <p:nvPr>
              <p:custDataLst>
                <p:tags r:id="rId12"/>
              </p:custDataLst>
            </p:nvPr>
          </p:nvGrpSpPr>
          <p:grpSpPr>
            <a:xfrm>
              <a:off x="1432" y="7975"/>
              <a:ext cx="1607" cy="240"/>
              <a:chOff x="5368" y="6426"/>
              <a:chExt cx="1607" cy="240"/>
            </a:xfrm>
          </p:grpSpPr>
          <p:sp>
            <p:nvSpPr>
              <p:cNvPr id="365" name="矩形 364"/>
              <p:cNvSpPr/>
              <p:nvPr>
                <p:custDataLst>
                  <p:tags r:id="rId13"/>
                </p:custDataLst>
              </p:nvPr>
            </p:nvSpPr>
            <p:spPr>
              <a:xfrm>
                <a:off x="5368" y="6426"/>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6" name="矩形 365"/>
              <p:cNvSpPr/>
              <p:nvPr>
                <p:custDataLst>
                  <p:tags r:id="rId14"/>
                </p:custDataLst>
              </p:nvPr>
            </p:nvSpPr>
            <p:spPr>
              <a:xfrm>
                <a:off x="5813" y="6426"/>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7" name="矩形 366"/>
              <p:cNvSpPr/>
              <p:nvPr>
                <p:custDataLst>
                  <p:tags r:id="rId15"/>
                </p:custDataLst>
              </p:nvPr>
            </p:nvSpPr>
            <p:spPr>
              <a:xfrm>
                <a:off x="6290" y="6426"/>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8" name="矩形 367"/>
              <p:cNvSpPr/>
              <p:nvPr>
                <p:custDataLst>
                  <p:tags r:id="rId16"/>
                </p:custDataLst>
              </p:nvPr>
            </p:nvSpPr>
            <p:spPr>
              <a:xfrm>
                <a:off x="6735" y="6426"/>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sp>
        <p:nvSpPr>
          <p:cNvPr id="369" name="Title 6"/>
          <p:cNvSpPr txBox="1"/>
          <p:nvPr>
            <p:custDataLst>
              <p:tags r:id="rId17"/>
            </p:custDataLst>
          </p:nvPr>
        </p:nvSpPr>
        <p:spPr>
          <a:xfrm>
            <a:off x="909320" y="1565910"/>
            <a:ext cx="10523855" cy="4671060"/>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94970" lvl="0" indent="-394970" algn="l" fontAlgn="ctr">
              <a:lnSpc>
                <a:spcPct val="130000"/>
              </a:lnSpc>
              <a:spcBef>
                <a:spcPts val="1200"/>
              </a:spcBef>
              <a:spcAft>
                <a:spcPts val="0"/>
              </a:spcAft>
              <a:buSzPct val="100000"/>
              <a:buFont typeface="Wingdings 3" panose="05040102010807070707" charset="0"/>
              <a:buChar char="u"/>
            </a:pPr>
            <a:r>
              <a:rPr lang="zh-CN" altLang="en-US" sz="18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Therefore, such excellent environmental conditions are extremely suitable for people’s living. Laozi once said “Human models itself after Earth, the Earth models itself after Heaven, the Heaven models itself after Tao, Tao models itself after the Nature”. All creatures in this world consist of yin and yang, being coordinated and balanced, for instance, traditional quadrangles have both courtyard and sky well thus are proper combinations of natural environment and relatively close spaces , which are favorable for shaping the microclimate of ecological environment, and are demonstrations of balanced yin and yang. </a:t>
            </a:r>
            <a:endParaRPr lang="zh-CN" altLang="en-US" sz="18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394970" lvl="0" indent="-394970" algn="l" fontAlgn="ctr">
              <a:lnSpc>
                <a:spcPct val="130000"/>
              </a:lnSpc>
              <a:spcBef>
                <a:spcPts val="1200"/>
              </a:spcBef>
              <a:spcAft>
                <a:spcPts val="0"/>
              </a:spcAft>
              <a:buSzPct val="100000"/>
              <a:buFont typeface="Wingdings 3" panose="05040102010807070707" charset="0"/>
              <a:buChar char="u"/>
            </a:pPr>
            <a:r>
              <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这种天造地就的优良环境,极适合人们休养生息,无疑会给人们带来舒适的居住环境。老子曰:“人法地,地法天,天法道,道法自然”。世界万物都是阴阳互补共成、均衡协调的,如传统民居建筑四合院中有庭院和天井,具有自然环境和相对闭合的空间、有利于生态环境小气候的形成,是负阴抱阳、阴阳互补的有力见证(图2),以形聚气,气凝于穴。</a:t>
            </a:r>
            <a:endPar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 name="椭圆 25"/>
          <p:cNvSpPr/>
          <p:nvPr/>
        </p:nvSpPr>
        <p:spPr>
          <a:xfrm>
            <a:off x="1199515" y="488633"/>
            <a:ext cx="9867900" cy="6892925"/>
          </a:xfrm>
          <a:prstGeom prst="ellipse">
            <a:avLst/>
          </a:prstGeom>
          <a:blipFill dpi="0" rotWithShape="1">
            <a:blip r:embed="rId1" cstate="email">
              <a:alphaModFix amt="83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8"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pic>
        <p:nvPicPr>
          <p:cNvPr id="6151" name="图片 7"/>
          <p:cNvPicPr>
            <a:picLocks noChangeAspect="1"/>
          </p:cNvPicPr>
          <p:nvPr/>
        </p:nvPicPr>
        <p:blipFill>
          <a:blip r:embed="rId2"/>
          <a:stretch>
            <a:fillRect/>
          </a:stretch>
        </p:blipFill>
        <p:spPr>
          <a:xfrm>
            <a:off x="2063433" y="3644583"/>
            <a:ext cx="8010525" cy="5005387"/>
          </a:xfrm>
          <a:prstGeom prst="rect">
            <a:avLst/>
          </a:prstGeom>
          <a:noFill/>
          <a:ln w="9525">
            <a:noFill/>
          </a:ln>
        </p:spPr>
      </p:pic>
      <p:pic>
        <p:nvPicPr>
          <p:cNvPr id="25" name="图片 24"/>
          <p:cNvPicPr>
            <a:picLocks noChangeAspect="1"/>
          </p:cNvPicPr>
          <p:nvPr/>
        </p:nvPicPr>
        <p:blipFill rotWithShape="1">
          <a:blip r:embed="rId3" cstate="email"/>
          <a:srcRect r="-2721" b="-3551"/>
          <a:stretch>
            <a:fillRect/>
          </a:stretch>
        </p:blipFill>
        <p:spPr>
          <a:xfrm>
            <a:off x="9601381" y="4984114"/>
            <a:ext cx="2853687" cy="1995687"/>
          </a:xfrm>
          <a:custGeom>
            <a:avLst/>
            <a:gdLst>
              <a:gd name="connsiteX0" fmla="*/ 0 w 6819900"/>
              <a:gd name="connsiteY0" fmla="*/ 0 h 3877176"/>
              <a:gd name="connsiteX1" fmla="*/ 6819900 w 6819900"/>
              <a:gd name="connsiteY1" fmla="*/ 0 h 3877176"/>
              <a:gd name="connsiteX2" fmla="*/ 6819900 w 6819900"/>
              <a:gd name="connsiteY2" fmla="*/ 3877176 h 3877176"/>
              <a:gd name="connsiteX3" fmla="*/ 5478556 w 6819900"/>
              <a:gd name="connsiteY3" fmla="*/ 3877176 h 3877176"/>
              <a:gd name="connsiteX4" fmla="*/ 5439486 w 6819900"/>
              <a:gd name="connsiteY4" fmla="*/ 3625474 h 3877176"/>
              <a:gd name="connsiteX5" fmla="*/ 4097929 w 6819900"/>
              <a:gd name="connsiteY5" fmla="*/ 3833716 h 3877176"/>
              <a:gd name="connsiteX6" fmla="*/ 4104675 w 6819900"/>
              <a:gd name="connsiteY6" fmla="*/ 3877176 h 3877176"/>
              <a:gd name="connsiteX7" fmla="*/ 0 w 6819900"/>
              <a:gd name="connsiteY7" fmla="*/ 3877176 h 38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9900" h="3877176">
                <a:moveTo>
                  <a:pt x="0" y="0"/>
                </a:moveTo>
                <a:lnTo>
                  <a:pt x="6819900" y="0"/>
                </a:lnTo>
                <a:lnTo>
                  <a:pt x="6819900" y="3877176"/>
                </a:lnTo>
                <a:lnTo>
                  <a:pt x="5478556" y="3877176"/>
                </a:lnTo>
                <a:lnTo>
                  <a:pt x="5439486" y="3625474"/>
                </a:lnTo>
                <a:lnTo>
                  <a:pt x="4097929" y="3833716"/>
                </a:lnTo>
                <a:lnTo>
                  <a:pt x="4104675" y="3877176"/>
                </a:lnTo>
                <a:lnTo>
                  <a:pt x="0" y="3877176"/>
                </a:lnTo>
                <a:close/>
              </a:path>
            </a:pathLst>
          </a:custGeom>
          <a:effectLst>
            <a:outerShdw blurRad="635000" dist="101600" dir="10800000" sx="102000" sy="102000" algn="r" rotWithShape="0">
              <a:prstClr val="black">
                <a:alpha val="11000"/>
              </a:prstClr>
            </a:outerShdw>
          </a:effectLst>
        </p:spPr>
      </p:pic>
      <p:grpSp>
        <p:nvGrpSpPr>
          <p:cNvPr id="356" name="组合 355"/>
          <p:cNvGrpSpPr/>
          <p:nvPr>
            <p:custDataLst>
              <p:tags r:id="rId4"/>
            </p:custDataLst>
          </p:nvPr>
        </p:nvGrpSpPr>
        <p:grpSpPr>
          <a:xfrm>
            <a:off x="942340" y="881380"/>
            <a:ext cx="10523855" cy="3704590"/>
            <a:chOff x="1432" y="1815"/>
            <a:chExt cx="16573" cy="6400"/>
          </a:xfrm>
        </p:grpSpPr>
        <p:cxnSp>
          <p:nvCxnSpPr>
            <p:cNvPr id="357" name="直接连接符 356"/>
            <p:cNvCxnSpPr/>
            <p:nvPr>
              <p:custDataLst>
                <p:tags r:id="rId5"/>
              </p:custDataLst>
            </p:nvPr>
          </p:nvCxnSpPr>
          <p:spPr>
            <a:xfrm>
              <a:off x="1432" y="1966"/>
              <a:ext cx="14694" cy="0"/>
            </a:xfrm>
            <a:prstGeom prst="line">
              <a:avLst/>
            </a:prstGeom>
            <a:solidFill>
              <a:schemeClr val="accent1">
                <a:lumMod val="40000"/>
                <a:lumOff val="60000"/>
              </a:schemeClr>
            </a:solidFill>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58" name="组合 357"/>
            <p:cNvGrpSpPr/>
            <p:nvPr>
              <p:custDataLst>
                <p:tags r:id="rId6"/>
              </p:custDataLst>
            </p:nvPr>
          </p:nvGrpSpPr>
          <p:grpSpPr>
            <a:xfrm>
              <a:off x="16336" y="1815"/>
              <a:ext cx="1607" cy="240"/>
              <a:chOff x="12103" y="3344"/>
              <a:chExt cx="1607" cy="240"/>
            </a:xfrm>
          </p:grpSpPr>
          <p:sp>
            <p:nvSpPr>
              <p:cNvPr id="359" name="矩形 358"/>
              <p:cNvSpPr/>
              <p:nvPr>
                <p:custDataLst>
                  <p:tags r:id="rId7"/>
                </p:custDataLst>
              </p:nvPr>
            </p:nvSpPr>
            <p:spPr>
              <a:xfrm>
                <a:off x="12103" y="3344"/>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0" name="矩形 359"/>
              <p:cNvSpPr/>
              <p:nvPr>
                <p:custDataLst>
                  <p:tags r:id="rId8"/>
                </p:custDataLst>
              </p:nvPr>
            </p:nvSpPr>
            <p:spPr>
              <a:xfrm>
                <a:off x="12548" y="3344"/>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1" name="矩形 360"/>
              <p:cNvSpPr/>
              <p:nvPr>
                <p:custDataLst>
                  <p:tags r:id="rId9"/>
                </p:custDataLst>
              </p:nvPr>
            </p:nvSpPr>
            <p:spPr>
              <a:xfrm>
                <a:off x="13025" y="3344"/>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2" name="矩形 361"/>
              <p:cNvSpPr/>
              <p:nvPr>
                <p:custDataLst>
                  <p:tags r:id="rId10"/>
                </p:custDataLst>
              </p:nvPr>
            </p:nvSpPr>
            <p:spPr>
              <a:xfrm>
                <a:off x="13470" y="3344"/>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cxnSp>
          <p:nvCxnSpPr>
            <p:cNvPr id="363" name="直接连接符 362"/>
            <p:cNvCxnSpPr/>
            <p:nvPr>
              <p:custDataLst>
                <p:tags r:id="rId11"/>
              </p:custDataLst>
            </p:nvPr>
          </p:nvCxnSpPr>
          <p:spPr>
            <a:xfrm>
              <a:off x="3311" y="8095"/>
              <a:ext cx="14694" cy="0"/>
            </a:xfrm>
            <a:prstGeom prst="line">
              <a:avLst/>
            </a:prstGeom>
            <a:solidFill>
              <a:schemeClr val="accent1">
                <a:lumMod val="40000"/>
                <a:lumOff val="60000"/>
              </a:schemeClr>
            </a:solidFill>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64" name="组合 363"/>
            <p:cNvGrpSpPr/>
            <p:nvPr>
              <p:custDataLst>
                <p:tags r:id="rId12"/>
              </p:custDataLst>
            </p:nvPr>
          </p:nvGrpSpPr>
          <p:grpSpPr>
            <a:xfrm>
              <a:off x="1432" y="7975"/>
              <a:ext cx="1607" cy="240"/>
              <a:chOff x="5368" y="6426"/>
              <a:chExt cx="1607" cy="240"/>
            </a:xfrm>
          </p:grpSpPr>
          <p:sp>
            <p:nvSpPr>
              <p:cNvPr id="365" name="矩形 364"/>
              <p:cNvSpPr/>
              <p:nvPr>
                <p:custDataLst>
                  <p:tags r:id="rId13"/>
                </p:custDataLst>
              </p:nvPr>
            </p:nvSpPr>
            <p:spPr>
              <a:xfrm>
                <a:off x="5368" y="6426"/>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6" name="矩形 365"/>
              <p:cNvSpPr/>
              <p:nvPr>
                <p:custDataLst>
                  <p:tags r:id="rId14"/>
                </p:custDataLst>
              </p:nvPr>
            </p:nvSpPr>
            <p:spPr>
              <a:xfrm>
                <a:off x="5813" y="6426"/>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7" name="矩形 366"/>
              <p:cNvSpPr/>
              <p:nvPr>
                <p:custDataLst>
                  <p:tags r:id="rId15"/>
                </p:custDataLst>
              </p:nvPr>
            </p:nvSpPr>
            <p:spPr>
              <a:xfrm>
                <a:off x="6290" y="6426"/>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8" name="矩形 367"/>
              <p:cNvSpPr/>
              <p:nvPr>
                <p:custDataLst>
                  <p:tags r:id="rId16"/>
                </p:custDataLst>
              </p:nvPr>
            </p:nvSpPr>
            <p:spPr>
              <a:xfrm>
                <a:off x="6735" y="6426"/>
                <a:ext cx="240" cy="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sp>
        <p:nvSpPr>
          <p:cNvPr id="369" name="Title 6"/>
          <p:cNvSpPr txBox="1"/>
          <p:nvPr>
            <p:custDataLst>
              <p:tags r:id="rId17"/>
            </p:custDataLst>
          </p:nvPr>
        </p:nvSpPr>
        <p:spPr>
          <a:xfrm>
            <a:off x="1055370" y="1146810"/>
            <a:ext cx="10523855" cy="4433570"/>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94970" lvl="0" indent="-394970" algn="l" fontAlgn="ctr">
              <a:lnSpc>
                <a:spcPct val="130000"/>
              </a:lnSpc>
              <a:spcBef>
                <a:spcPts val="1200"/>
              </a:spcBef>
              <a:spcAft>
                <a:spcPts val="0"/>
              </a:spcAft>
              <a:buSzPct val="100000"/>
              <a:buFont typeface="Wingdings 3" panose="05040102010807070707" charset="0"/>
              <a:buChar char="u"/>
            </a:pP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In this case, houses represent yang, also shi (real), while courtyard represents yin, also xu (virtual), and the combination of both provide solutions to various problems, such as sun exposure, ventilation</a:t>
            </a:r>
            <a:r>
              <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通风</a:t>
            </a: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 thermal retardation, heat protection, wind proof, dehumidification, keeping off shade, wind prevention, drainage</a:t>
            </a:r>
            <a:r>
              <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排水</a:t>
            </a: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 and so on. All of these favorable functions owe to courtyard and sky well which bring the nature into living environment, reproduce a miniature as well as a serene and beautiful space with vitality</a:t>
            </a:r>
            <a:r>
              <a:rPr lang="zh-CN" altLang="en-US"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生命力</a:t>
            </a:r>
            <a:r>
              <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a:t>
            </a:r>
            <a:endParaRPr lang="zh-CN" altLang="en-US" sz="20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a:p>
            <a:pPr marL="394970" lvl="0" indent="-394970" algn="l" fontAlgn="ctr">
              <a:lnSpc>
                <a:spcPct val="130000"/>
              </a:lnSpc>
              <a:spcBef>
                <a:spcPts val="1200"/>
              </a:spcBef>
              <a:spcAft>
                <a:spcPts val="0"/>
              </a:spcAft>
              <a:buSzPct val="100000"/>
              <a:buFont typeface="Wingdings 3" panose="05040102010807070707" charset="0"/>
              <a:buChar char="u"/>
            </a:pPr>
            <a:r>
              <a:rPr lang="zh-CN" altLang="en-US" sz="18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rPr>
              <a:t>宅地屋宇为阳即为实,庭院天井为阴即为虚,解决了日照、通风、保温、隔热、防风、祛湿、隔阴、防火、排水等问题,这要归功于庭院天井引入自然,再造自然,使空间优美净雅却又生机盎然。</a:t>
            </a:r>
            <a:endParaRPr lang="zh-CN" altLang="en-US" sz="1800" spc="160" dirty="0">
              <a:solidFill>
                <a:schemeClr val="tx1">
                  <a:lumMod val="75000"/>
                  <a:lumOff val="25000"/>
                </a:schemeClr>
              </a:solidFill>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a:xfrm>
            <a:off x="6096000" y="26988"/>
            <a:ext cx="6153150" cy="6858000"/>
          </a:xfrm>
          <a:prstGeom prst="rect">
            <a:avLst/>
          </a:prstGeom>
          <a:solidFill>
            <a:srgbClr val="FED30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7104063" y="3357563"/>
            <a:ext cx="4427537" cy="175323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dirty="0">
                <a:latin typeface="微软雅黑 Light" panose="020B0502040204020203" pitchFamily="34" charset="-122"/>
                <a:ea typeface="微软雅黑 Light" panose="020B0502040204020203" pitchFamily="34" charset="-122"/>
              </a:rPr>
              <a:t>并列句的译法</a:t>
            </a:r>
            <a:r>
              <a:rPr lang="en-US" altLang="zh-CN" sz="2400" dirty="0">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a:p>
            <a:pPr marL="0" lvl="0" indent="0" eaLnBrk="1" hangingPunct="1">
              <a:lnSpc>
                <a:spcPct val="150000"/>
              </a:lnSpc>
              <a:spcBef>
                <a:spcPct val="0"/>
              </a:spcBef>
              <a:buFontTx/>
              <a:buNone/>
            </a:pPr>
            <a:r>
              <a:rPr lang="zh-CN" altLang="en-US" sz="2400" dirty="0">
                <a:latin typeface="微软雅黑 Light" panose="020B0502040204020203" pitchFamily="34" charset="-122"/>
                <a:ea typeface="微软雅黑 Light" panose="020B0502040204020203" pitchFamily="34" charset="-122"/>
              </a:rPr>
              <a:t>纯粹并列复句</a:t>
            </a:r>
            <a:r>
              <a:rPr lang="en-US" altLang="zh-CN" sz="2400" dirty="0">
                <a:latin typeface="微软雅黑 Light" panose="020B0502040204020203" pitchFamily="34" charset="-122"/>
                <a:ea typeface="微软雅黑 Light" panose="020B0502040204020203" pitchFamily="34" charset="-122"/>
              </a:rPr>
              <a:t>&amp;</a:t>
            </a:r>
            <a:r>
              <a:rPr lang="zh-CN" altLang="en-US" sz="2400" dirty="0">
                <a:latin typeface="微软雅黑 Light" panose="020B0502040204020203" pitchFamily="34" charset="-122"/>
                <a:ea typeface="微软雅黑 Light" panose="020B0502040204020203" pitchFamily="34" charset="-122"/>
              </a:rPr>
              <a:t>对照并列复句</a:t>
            </a:r>
            <a:endParaRPr lang="en-US" altLang="zh-CN" sz="2400" dirty="0">
              <a:latin typeface="微软雅黑 Light" panose="020B0502040204020203" pitchFamily="34" charset="-122"/>
              <a:ea typeface="微软雅黑 Light" panose="020B0502040204020203" pitchFamily="34" charset="-122"/>
            </a:endParaRPr>
          </a:p>
          <a:p>
            <a:pPr marL="0" lvl="0" indent="0" eaLnBrk="1" hangingPunct="1">
              <a:lnSpc>
                <a:spcPct val="150000"/>
              </a:lnSpc>
              <a:spcBef>
                <a:spcPct val="0"/>
              </a:spcBef>
              <a:buFontTx/>
              <a:buNone/>
            </a:pPr>
            <a:r>
              <a:rPr lang="en-US" altLang="zh-CN" sz="2400" dirty="0">
                <a:latin typeface="微软雅黑 Light" panose="020B0502040204020203" pitchFamily="34" charset="-122"/>
                <a:ea typeface="微软雅黑 Light" panose="020B0502040204020203" pitchFamily="34" charset="-122"/>
              </a:rPr>
              <a:t> </a:t>
            </a:r>
            <a:endParaRPr lang="zh-CN" altLang="en-US" sz="2400" dirty="0">
              <a:latin typeface="微软雅黑 Light" panose="020B0502040204020203" pitchFamily="34" charset="-122"/>
              <a:ea typeface="微软雅黑 Light" panose="020B0502040204020203" pitchFamily="34" charset="-122"/>
            </a:endParaRPr>
          </a:p>
        </p:txBody>
      </p:sp>
      <p:pic>
        <p:nvPicPr>
          <p:cNvPr id="5124" name="图片 9"/>
          <p:cNvPicPr>
            <a:picLocks noChangeAspect="1"/>
          </p:cNvPicPr>
          <p:nvPr>
            <p:custDataLst>
              <p:tags r:id="rId1"/>
            </p:custDataLst>
          </p:nvPr>
        </p:nvPicPr>
        <p:blipFill>
          <a:blip r:embed="rId2"/>
          <a:srcRect t="-2"/>
          <a:stretch>
            <a:fillRect/>
          </a:stretch>
        </p:blipFill>
        <p:spPr>
          <a:xfrm>
            <a:off x="-1681162" y="-114300"/>
            <a:ext cx="9564687" cy="6943725"/>
          </a:xfrm>
          <a:prstGeom prst="rect">
            <a:avLst/>
          </a:prstGeom>
          <a:noFill/>
          <a:ln w="9525">
            <a:noFill/>
          </a:ln>
        </p:spPr>
      </p:pic>
      <p:grpSp>
        <p:nvGrpSpPr>
          <p:cNvPr id="4" name="组合 3"/>
          <p:cNvGrpSpPr/>
          <p:nvPr/>
        </p:nvGrpSpPr>
        <p:grpSpPr>
          <a:xfrm>
            <a:off x="6923088" y="2433638"/>
            <a:ext cx="4162425" cy="923925"/>
            <a:chOff x="839416" y="1875105"/>
            <a:chExt cx="4161882" cy="923330"/>
          </a:xfrm>
        </p:grpSpPr>
        <p:sp>
          <p:nvSpPr>
            <p:cNvPr id="8" name="矩形 7"/>
            <p:cNvSpPr/>
            <p:nvPr/>
          </p:nvSpPr>
          <p:spPr>
            <a:xfrm>
              <a:off x="1020367" y="1875105"/>
              <a:ext cx="3980931" cy="92333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PART  ONE</a:t>
              </a:r>
              <a:endParaRPr kumimoji="0" lang="zh-CN" altLang="en-US"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3" name="圆角矩形 2"/>
            <p:cNvSpPr/>
            <p:nvPr/>
          </p:nvSpPr>
          <p:spPr>
            <a:xfrm>
              <a:off x="839416" y="1875105"/>
              <a:ext cx="4161882" cy="92333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椭圆 33"/>
          <p:cNvSpPr/>
          <p:nvPr/>
        </p:nvSpPr>
        <p:spPr>
          <a:xfrm>
            <a:off x="1101725" y="365125"/>
            <a:ext cx="9842500" cy="9842500"/>
          </a:xfrm>
          <a:prstGeom prst="ellipse">
            <a:avLst/>
          </a:prstGeom>
          <a:blipFill dpi="0" rotWithShape="1">
            <a:blip r:embed="rId1" cstate="email">
              <a:alphaModFix amt="83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363" name="文本框 35"/>
          <p:cNvSpPr txBox="1"/>
          <p:nvPr/>
        </p:nvSpPr>
        <p:spPr>
          <a:xfrm>
            <a:off x="5348288" y="365125"/>
            <a:ext cx="4287837" cy="4000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zh-CN" altLang="en-US" sz="2000" dirty="0">
                <a:solidFill>
                  <a:srgbClr val="FFFFFF"/>
                </a:solidFill>
                <a:latin typeface="微软雅黑" panose="020B0503020204020204" pitchFamily="34" charset="-122"/>
                <a:ea typeface="微软雅黑" panose="020B0503020204020204" pitchFamily="34" charset="-122"/>
              </a:rPr>
              <a:t>如果你喜欢珞珈的教程，欢迎关注：</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15364" name="文本框 41"/>
          <p:cNvSpPr txBox="1"/>
          <p:nvPr/>
        </p:nvSpPr>
        <p:spPr>
          <a:xfrm>
            <a:off x="5500688" y="517525"/>
            <a:ext cx="4287837" cy="4000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zh-CN" altLang="en-US" sz="2000" dirty="0">
                <a:solidFill>
                  <a:srgbClr val="FFFFFF"/>
                </a:solidFill>
                <a:latin typeface="微软雅黑" panose="020B0503020204020204" pitchFamily="34" charset="-122"/>
                <a:ea typeface="微软雅黑" panose="020B0503020204020204" pitchFamily="34" charset="-122"/>
              </a:rPr>
              <a:t>如果你喜欢珞珈的教程，欢迎关注：</a:t>
            </a:r>
            <a:endParaRPr lang="zh-CN" altLang="en-US" sz="2000" dirty="0">
              <a:solidFill>
                <a:srgbClr val="FFFFFF"/>
              </a:solidFill>
              <a:latin typeface="微软雅黑" panose="020B0503020204020204" pitchFamily="34" charset="-122"/>
              <a:ea typeface="微软雅黑" panose="020B0503020204020204" pitchFamily="34" charset="-122"/>
            </a:endParaRPr>
          </a:p>
        </p:txBody>
      </p:sp>
      <p:pic>
        <p:nvPicPr>
          <p:cNvPr id="15365" name="图片 46"/>
          <p:cNvPicPr>
            <a:picLocks noChangeAspect="1"/>
          </p:cNvPicPr>
          <p:nvPr/>
        </p:nvPicPr>
        <p:blipFill>
          <a:blip r:embed="rId2"/>
          <a:stretch>
            <a:fillRect/>
          </a:stretch>
        </p:blipFill>
        <p:spPr>
          <a:xfrm>
            <a:off x="-147637" y="1974850"/>
            <a:ext cx="12339637" cy="6361113"/>
          </a:xfrm>
          <a:prstGeom prst="rect">
            <a:avLst/>
          </a:prstGeom>
          <a:noFill/>
          <a:ln w="9525">
            <a:noFill/>
          </a:ln>
        </p:spPr>
      </p:pic>
      <p:sp>
        <p:nvSpPr>
          <p:cNvPr id="48" name="文本框 47"/>
          <p:cNvSpPr txBox="1"/>
          <p:nvPr/>
        </p:nvSpPr>
        <p:spPr>
          <a:xfrm>
            <a:off x="3071813" y="2241550"/>
            <a:ext cx="5745163" cy="1200150"/>
          </a:xfrm>
          <a:prstGeom prst="rect">
            <a:avLst/>
          </a:prstGeom>
          <a:noFill/>
        </p:spPr>
        <p:txBody>
          <a:bodyPr>
            <a:spAutoFit/>
          </a:bodyPr>
          <a:lstStyle/>
          <a:p>
            <a:pPr marR="0" algn="ctr" defTabSz="914400" eaLnBrk="1" hangingPunct="1">
              <a:buClrTx/>
              <a:buSzTx/>
              <a:buFontTx/>
              <a:buNone/>
              <a:defRPr/>
            </a:pPr>
            <a:r>
              <a:rPr kumimoji="0" lang="en-US" altLang="zh-CN" sz="7200" kern="1200" cap="none" spc="0" normalizeH="0" baseline="0" noProof="0" dirty="0">
                <a:solidFill>
                  <a:schemeClr val="bg2">
                    <a:lumMod val="75000"/>
                  </a:schemeClr>
                </a:solidFill>
                <a:latin typeface="幼圆" panose="02010509060101010101" pitchFamily="49" charset="-122"/>
                <a:ea typeface="幼圆" panose="02010509060101010101" pitchFamily="49" charset="-122"/>
                <a:cs typeface="+mn-cs"/>
              </a:rPr>
              <a:t>THANK YOU </a:t>
            </a:r>
            <a:endParaRPr kumimoji="0" lang="en-US" altLang="zh-CN" sz="7200" kern="1200" cap="none" spc="0" normalizeH="0" baseline="0" noProof="0" dirty="0">
              <a:solidFill>
                <a:schemeClr val="bg2">
                  <a:lumMod val="75000"/>
                </a:schemeClr>
              </a:solidFill>
              <a:latin typeface="幼圆" panose="02010509060101010101" pitchFamily="49" charset="-122"/>
              <a:ea typeface="幼圆" panose="02010509060101010101" pitchFamily="49" charset="-122"/>
              <a:cs typeface="+mn-cs"/>
            </a:endParaRPr>
          </a:p>
        </p:txBody>
      </p:sp>
      <p:sp>
        <p:nvSpPr>
          <p:cNvPr id="8" name="矩形 7"/>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369" name="文本框 8"/>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15370" name="文本框 9"/>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sp>
        <p:nvSpPr>
          <p:cNvPr id="11" name="圆角矩形 10"/>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 name="椭圆 25"/>
          <p:cNvSpPr/>
          <p:nvPr/>
        </p:nvSpPr>
        <p:spPr>
          <a:xfrm>
            <a:off x="1199515" y="488633"/>
            <a:ext cx="9867900" cy="6892925"/>
          </a:xfrm>
          <a:prstGeom prst="ellipse">
            <a:avLst/>
          </a:prstGeom>
          <a:blipFill dpi="0" rotWithShape="1">
            <a:blip r:embed="rId1" cstate="email">
              <a:alphaModFix amt="83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8"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sp>
        <p:nvSpPr>
          <p:cNvPr id="6150" name="文本框 6"/>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pic>
        <p:nvPicPr>
          <p:cNvPr id="6151" name="图片 7"/>
          <p:cNvPicPr>
            <a:picLocks noChangeAspect="1"/>
          </p:cNvPicPr>
          <p:nvPr/>
        </p:nvPicPr>
        <p:blipFill>
          <a:blip r:embed="rId2"/>
          <a:stretch>
            <a:fillRect/>
          </a:stretch>
        </p:blipFill>
        <p:spPr>
          <a:xfrm>
            <a:off x="2090738" y="3789363"/>
            <a:ext cx="8010525" cy="5005387"/>
          </a:xfrm>
          <a:prstGeom prst="rect">
            <a:avLst/>
          </a:prstGeom>
          <a:noFill/>
          <a:ln w="9525">
            <a:noFill/>
          </a:ln>
        </p:spPr>
      </p:pic>
      <p:grpSp>
        <p:nvGrpSpPr>
          <p:cNvPr id="29" name="组合 28"/>
          <p:cNvGrpSpPr/>
          <p:nvPr/>
        </p:nvGrpSpPr>
        <p:grpSpPr>
          <a:xfrm>
            <a:off x="891223" y="1326634"/>
            <a:ext cx="3259129" cy="2495553"/>
            <a:chOff x="890629" y="1353655"/>
            <a:chExt cx="3258726" cy="2496139"/>
          </a:xfrm>
        </p:grpSpPr>
        <p:grpSp>
          <p:nvGrpSpPr>
            <p:cNvPr id="6167" name="组合 10"/>
            <p:cNvGrpSpPr/>
            <p:nvPr/>
          </p:nvGrpSpPr>
          <p:grpSpPr>
            <a:xfrm>
              <a:off x="890629" y="1407842"/>
              <a:ext cx="3258726" cy="2441952"/>
              <a:chOff x="983432" y="1652070"/>
              <a:chExt cx="3258726" cy="2441952"/>
            </a:xfrm>
          </p:grpSpPr>
          <p:sp>
            <p:nvSpPr>
              <p:cNvPr id="10" name="圆角矩形 9"/>
              <p:cNvSpPr/>
              <p:nvPr/>
            </p:nvSpPr>
            <p:spPr>
              <a:xfrm>
                <a:off x="1415179" y="2277692"/>
                <a:ext cx="2826987" cy="181652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9" name="图片 8"/>
              <p:cNvPicPr>
                <a:picLocks noChangeAspect="1"/>
              </p:cNvPicPr>
              <p:nvPr/>
            </p:nvPicPr>
            <p:blipFill rotWithShape="1">
              <a:blip r:embed="rId3" cstate="email"/>
              <a:srcRect r="-2721" b="-3551"/>
              <a:stretch>
                <a:fillRect/>
              </a:stretch>
            </p:blipFill>
            <p:spPr>
              <a:xfrm>
                <a:off x="983432" y="1652070"/>
                <a:ext cx="1347315" cy="942226"/>
              </a:xfrm>
              <a:custGeom>
                <a:avLst/>
                <a:gdLst>
                  <a:gd name="connsiteX0" fmla="*/ 0 w 6819900"/>
                  <a:gd name="connsiteY0" fmla="*/ 0 h 3877176"/>
                  <a:gd name="connsiteX1" fmla="*/ 6819900 w 6819900"/>
                  <a:gd name="connsiteY1" fmla="*/ 0 h 3877176"/>
                  <a:gd name="connsiteX2" fmla="*/ 6819900 w 6819900"/>
                  <a:gd name="connsiteY2" fmla="*/ 3877176 h 3877176"/>
                  <a:gd name="connsiteX3" fmla="*/ 5478556 w 6819900"/>
                  <a:gd name="connsiteY3" fmla="*/ 3877176 h 3877176"/>
                  <a:gd name="connsiteX4" fmla="*/ 5439486 w 6819900"/>
                  <a:gd name="connsiteY4" fmla="*/ 3625474 h 3877176"/>
                  <a:gd name="connsiteX5" fmla="*/ 4097929 w 6819900"/>
                  <a:gd name="connsiteY5" fmla="*/ 3833716 h 3877176"/>
                  <a:gd name="connsiteX6" fmla="*/ 4104675 w 6819900"/>
                  <a:gd name="connsiteY6" fmla="*/ 3877176 h 3877176"/>
                  <a:gd name="connsiteX7" fmla="*/ 0 w 6819900"/>
                  <a:gd name="connsiteY7" fmla="*/ 3877176 h 38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9900" h="3877176">
                    <a:moveTo>
                      <a:pt x="0" y="0"/>
                    </a:moveTo>
                    <a:lnTo>
                      <a:pt x="6819900" y="0"/>
                    </a:lnTo>
                    <a:lnTo>
                      <a:pt x="6819900" y="3877176"/>
                    </a:lnTo>
                    <a:lnTo>
                      <a:pt x="5478556" y="3877176"/>
                    </a:lnTo>
                    <a:lnTo>
                      <a:pt x="5439486" y="3625474"/>
                    </a:lnTo>
                    <a:lnTo>
                      <a:pt x="4097929" y="3833716"/>
                    </a:lnTo>
                    <a:lnTo>
                      <a:pt x="4104675" y="3877176"/>
                    </a:lnTo>
                    <a:lnTo>
                      <a:pt x="0" y="3877176"/>
                    </a:lnTo>
                    <a:close/>
                  </a:path>
                </a:pathLst>
              </a:custGeom>
              <a:effectLst>
                <a:outerShdw blurRad="635000" dist="101600" dir="10800000" sx="102000" sy="102000" algn="r" rotWithShape="0">
                  <a:prstClr val="black">
                    <a:alpha val="11000"/>
                  </a:prstClr>
                </a:outerShdw>
              </a:effectLst>
            </p:spPr>
          </p:pic>
        </p:grpSp>
        <p:sp>
          <p:nvSpPr>
            <p:cNvPr id="6168" name="矩形 18"/>
            <p:cNvSpPr/>
            <p:nvPr/>
          </p:nvSpPr>
          <p:spPr>
            <a:xfrm>
              <a:off x="2027773" y="1353655"/>
              <a:ext cx="1333335" cy="64531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dirty="0">
                  <a:latin typeface="微软雅黑 Light" panose="020B0502040204020203" pitchFamily="34" charset="-122"/>
                  <a:ea typeface="微软雅黑 Light" panose="020B0502040204020203" pitchFamily="34" charset="-122"/>
                </a:rPr>
                <a:t>并列</a:t>
              </a:r>
              <a:r>
                <a:rPr lang="zh-CN" altLang="en-US" sz="2400" dirty="0">
                  <a:latin typeface="微软雅黑 Light" panose="020B0502040204020203" pitchFamily="34" charset="-122"/>
                  <a:ea typeface="微软雅黑 Light" panose="020B0502040204020203" pitchFamily="34" charset="-122"/>
                </a:rPr>
                <a:t>句：</a:t>
              </a:r>
              <a:endParaRPr lang="zh-CN" altLang="en-US" sz="2400" dirty="0">
                <a:latin typeface="微软雅黑 Light" panose="020B0502040204020203" pitchFamily="34" charset="-122"/>
                <a:ea typeface="微软雅黑 Light" panose="020B0502040204020203" pitchFamily="34" charset="-122"/>
              </a:endParaRPr>
            </a:p>
          </p:txBody>
        </p:sp>
        <p:sp>
          <p:nvSpPr>
            <p:cNvPr id="6169" name="矩形 21"/>
            <p:cNvSpPr/>
            <p:nvPr/>
          </p:nvSpPr>
          <p:spPr>
            <a:xfrm>
              <a:off x="1434121" y="2132983"/>
              <a:ext cx="2500321" cy="1426545"/>
            </a:xfrm>
            <a:prstGeom prst="rect">
              <a:avLst/>
            </a:prstGeom>
            <a:noFill/>
            <a:ln w="9525">
              <a:noFill/>
            </a:ln>
          </p:spPr>
          <p:txBody>
            <a:bodyPr wrap="square">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40000"/>
                </a:lnSpc>
                <a:spcBef>
                  <a:spcPct val="0"/>
                </a:spcBef>
                <a:buFontTx/>
                <a:buNone/>
              </a:pPr>
              <a:r>
                <a:rPr lang="zh-CN" altLang="en-US" sz="1800" dirty="0">
                  <a:latin typeface="微软雅黑 Light" panose="020B0502040204020203" pitchFamily="34" charset="-122"/>
                  <a:ea typeface="微软雅黑 Light" panose="020B0502040204020203" pitchFamily="34" charset="-122"/>
                </a:rPr>
                <a:t>几个分句分别说出几件事，或同一事物的几个方面，这几个分句就构成了并列句。</a:t>
              </a:r>
              <a:endParaRPr lang="zh-CN" altLang="en-US" sz="1800" dirty="0">
                <a:latin typeface="微软雅黑 Light" panose="020B0502040204020203" pitchFamily="34" charset="-122"/>
                <a:ea typeface="微软雅黑 Light" panose="020B0502040204020203" pitchFamily="34" charset="-122"/>
              </a:endParaRPr>
            </a:p>
          </p:txBody>
        </p:sp>
      </p:grpSp>
      <p:grpSp>
        <p:nvGrpSpPr>
          <p:cNvPr id="28" name="组合 27"/>
          <p:cNvGrpSpPr/>
          <p:nvPr/>
        </p:nvGrpSpPr>
        <p:grpSpPr>
          <a:xfrm>
            <a:off x="4467225" y="1373188"/>
            <a:ext cx="3257550" cy="2442669"/>
            <a:chOff x="4466637" y="1373320"/>
            <a:chExt cx="3258726" cy="2441952"/>
          </a:xfrm>
        </p:grpSpPr>
        <p:grpSp>
          <p:nvGrpSpPr>
            <p:cNvPr id="6162" name="组合 11"/>
            <p:cNvGrpSpPr/>
            <p:nvPr/>
          </p:nvGrpSpPr>
          <p:grpSpPr>
            <a:xfrm>
              <a:off x="4466637" y="1373320"/>
              <a:ext cx="3258726" cy="2441952"/>
              <a:chOff x="983432" y="1652070"/>
              <a:chExt cx="3258726" cy="2441952"/>
            </a:xfrm>
          </p:grpSpPr>
          <p:sp>
            <p:nvSpPr>
              <p:cNvPr id="13" name="圆角矩形 12"/>
              <p:cNvSpPr/>
              <p:nvPr/>
            </p:nvSpPr>
            <p:spPr>
              <a:xfrm>
                <a:off x="1415388" y="2277361"/>
                <a:ext cx="2826770" cy="18171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4" name="图片 13"/>
              <p:cNvPicPr>
                <a:picLocks noChangeAspect="1"/>
              </p:cNvPicPr>
              <p:nvPr/>
            </p:nvPicPr>
            <p:blipFill rotWithShape="1">
              <a:blip r:embed="rId3" cstate="email"/>
              <a:srcRect r="-2721" b="-3551"/>
              <a:stretch>
                <a:fillRect/>
              </a:stretch>
            </p:blipFill>
            <p:spPr>
              <a:xfrm>
                <a:off x="983432" y="1652070"/>
                <a:ext cx="1347315" cy="942226"/>
              </a:xfrm>
              <a:custGeom>
                <a:avLst/>
                <a:gdLst>
                  <a:gd name="connsiteX0" fmla="*/ 0 w 6819900"/>
                  <a:gd name="connsiteY0" fmla="*/ 0 h 3877176"/>
                  <a:gd name="connsiteX1" fmla="*/ 6819900 w 6819900"/>
                  <a:gd name="connsiteY1" fmla="*/ 0 h 3877176"/>
                  <a:gd name="connsiteX2" fmla="*/ 6819900 w 6819900"/>
                  <a:gd name="connsiteY2" fmla="*/ 3877176 h 3877176"/>
                  <a:gd name="connsiteX3" fmla="*/ 5478556 w 6819900"/>
                  <a:gd name="connsiteY3" fmla="*/ 3877176 h 3877176"/>
                  <a:gd name="connsiteX4" fmla="*/ 5439486 w 6819900"/>
                  <a:gd name="connsiteY4" fmla="*/ 3625474 h 3877176"/>
                  <a:gd name="connsiteX5" fmla="*/ 4097929 w 6819900"/>
                  <a:gd name="connsiteY5" fmla="*/ 3833716 h 3877176"/>
                  <a:gd name="connsiteX6" fmla="*/ 4104675 w 6819900"/>
                  <a:gd name="connsiteY6" fmla="*/ 3877176 h 3877176"/>
                  <a:gd name="connsiteX7" fmla="*/ 0 w 6819900"/>
                  <a:gd name="connsiteY7" fmla="*/ 3877176 h 38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9900" h="3877176">
                    <a:moveTo>
                      <a:pt x="0" y="0"/>
                    </a:moveTo>
                    <a:lnTo>
                      <a:pt x="6819900" y="0"/>
                    </a:lnTo>
                    <a:lnTo>
                      <a:pt x="6819900" y="3877176"/>
                    </a:lnTo>
                    <a:lnTo>
                      <a:pt x="5478556" y="3877176"/>
                    </a:lnTo>
                    <a:lnTo>
                      <a:pt x="5439486" y="3625474"/>
                    </a:lnTo>
                    <a:lnTo>
                      <a:pt x="4097929" y="3833716"/>
                    </a:lnTo>
                    <a:lnTo>
                      <a:pt x="4104675" y="3877176"/>
                    </a:lnTo>
                    <a:lnTo>
                      <a:pt x="0" y="3877176"/>
                    </a:lnTo>
                    <a:close/>
                  </a:path>
                </a:pathLst>
              </a:custGeom>
              <a:effectLst>
                <a:outerShdw blurRad="635000" dist="101600" dir="10800000" sx="102000" sy="102000" algn="r" rotWithShape="0">
                  <a:prstClr val="black">
                    <a:alpha val="11000"/>
                  </a:prstClr>
                </a:outerShdw>
              </a:effectLst>
            </p:spPr>
          </p:pic>
        </p:grpSp>
        <p:sp>
          <p:nvSpPr>
            <p:cNvPr id="6163" name="矩形 19"/>
            <p:cNvSpPr/>
            <p:nvPr/>
          </p:nvSpPr>
          <p:spPr>
            <a:xfrm>
              <a:off x="5519936" y="1397533"/>
              <a:ext cx="1863134" cy="644971"/>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FontTx/>
                <a:buNone/>
              </a:pPr>
              <a:endParaRPr lang="zh-CN" altLang="en-US" sz="2400" dirty="0">
                <a:latin typeface="微软雅黑 Light" panose="020B0502040204020203" pitchFamily="34" charset="-122"/>
                <a:ea typeface="微软雅黑 Light" panose="020B0502040204020203" pitchFamily="34" charset="-122"/>
              </a:endParaRPr>
            </a:p>
          </p:txBody>
        </p:sp>
        <p:sp>
          <p:nvSpPr>
            <p:cNvPr id="6164" name="矩形 22"/>
            <p:cNvSpPr/>
            <p:nvPr/>
          </p:nvSpPr>
          <p:spPr>
            <a:xfrm>
              <a:off x="5375920" y="2132856"/>
              <a:ext cx="2007150" cy="506581"/>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FontTx/>
                <a:buNone/>
              </a:pPr>
              <a:endParaRPr lang="zh-CN" altLang="en-US" sz="1800" dirty="0">
                <a:latin typeface="微软雅黑 Light" panose="020B0502040204020203" pitchFamily="34" charset="-122"/>
                <a:ea typeface="微软雅黑 Light" panose="020B0502040204020203" pitchFamily="34" charset="-122"/>
              </a:endParaRPr>
            </a:p>
          </p:txBody>
        </p:sp>
      </p:grpSp>
      <p:grpSp>
        <p:nvGrpSpPr>
          <p:cNvPr id="27" name="组合 26"/>
          <p:cNvGrpSpPr/>
          <p:nvPr/>
        </p:nvGrpSpPr>
        <p:grpSpPr>
          <a:xfrm>
            <a:off x="8256588" y="1397000"/>
            <a:ext cx="3258123" cy="2441595"/>
            <a:chOff x="8256240" y="1396590"/>
            <a:chExt cx="3258726" cy="2441952"/>
          </a:xfrm>
        </p:grpSpPr>
        <p:grpSp>
          <p:nvGrpSpPr>
            <p:cNvPr id="6157" name="组合 14"/>
            <p:cNvGrpSpPr/>
            <p:nvPr/>
          </p:nvGrpSpPr>
          <p:grpSpPr>
            <a:xfrm>
              <a:off x="8256240" y="1396590"/>
              <a:ext cx="3258726" cy="2441952"/>
              <a:chOff x="983432" y="1652070"/>
              <a:chExt cx="3258726" cy="2441952"/>
            </a:xfrm>
          </p:grpSpPr>
          <p:sp>
            <p:nvSpPr>
              <p:cNvPr id="16" name="圆角矩形 15"/>
              <p:cNvSpPr/>
              <p:nvPr/>
            </p:nvSpPr>
            <p:spPr>
              <a:xfrm>
                <a:off x="1415312" y="2277636"/>
                <a:ext cx="2826273" cy="181636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7" name="图片 16"/>
              <p:cNvPicPr>
                <a:picLocks noChangeAspect="1"/>
              </p:cNvPicPr>
              <p:nvPr/>
            </p:nvPicPr>
            <p:blipFill rotWithShape="1">
              <a:blip r:embed="rId3" cstate="email"/>
              <a:srcRect r="-2721" b="-3551"/>
              <a:stretch>
                <a:fillRect/>
              </a:stretch>
            </p:blipFill>
            <p:spPr>
              <a:xfrm>
                <a:off x="983432" y="1652070"/>
                <a:ext cx="1347315" cy="942226"/>
              </a:xfrm>
              <a:custGeom>
                <a:avLst/>
                <a:gdLst>
                  <a:gd name="connsiteX0" fmla="*/ 0 w 6819900"/>
                  <a:gd name="connsiteY0" fmla="*/ 0 h 3877176"/>
                  <a:gd name="connsiteX1" fmla="*/ 6819900 w 6819900"/>
                  <a:gd name="connsiteY1" fmla="*/ 0 h 3877176"/>
                  <a:gd name="connsiteX2" fmla="*/ 6819900 w 6819900"/>
                  <a:gd name="connsiteY2" fmla="*/ 3877176 h 3877176"/>
                  <a:gd name="connsiteX3" fmla="*/ 5478556 w 6819900"/>
                  <a:gd name="connsiteY3" fmla="*/ 3877176 h 3877176"/>
                  <a:gd name="connsiteX4" fmla="*/ 5439486 w 6819900"/>
                  <a:gd name="connsiteY4" fmla="*/ 3625474 h 3877176"/>
                  <a:gd name="connsiteX5" fmla="*/ 4097929 w 6819900"/>
                  <a:gd name="connsiteY5" fmla="*/ 3833716 h 3877176"/>
                  <a:gd name="connsiteX6" fmla="*/ 4104675 w 6819900"/>
                  <a:gd name="connsiteY6" fmla="*/ 3877176 h 3877176"/>
                  <a:gd name="connsiteX7" fmla="*/ 0 w 6819900"/>
                  <a:gd name="connsiteY7" fmla="*/ 3877176 h 38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9900" h="3877176">
                    <a:moveTo>
                      <a:pt x="0" y="0"/>
                    </a:moveTo>
                    <a:lnTo>
                      <a:pt x="6819900" y="0"/>
                    </a:lnTo>
                    <a:lnTo>
                      <a:pt x="6819900" y="3877176"/>
                    </a:lnTo>
                    <a:lnTo>
                      <a:pt x="5478556" y="3877176"/>
                    </a:lnTo>
                    <a:lnTo>
                      <a:pt x="5439486" y="3625474"/>
                    </a:lnTo>
                    <a:lnTo>
                      <a:pt x="4097929" y="3833716"/>
                    </a:lnTo>
                    <a:lnTo>
                      <a:pt x="4104675" y="3877176"/>
                    </a:lnTo>
                    <a:lnTo>
                      <a:pt x="0" y="3877176"/>
                    </a:lnTo>
                    <a:close/>
                  </a:path>
                </a:pathLst>
              </a:custGeom>
              <a:effectLst>
                <a:outerShdw blurRad="635000" dist="101600" dir="10800000" sx="102000" sy="102000" algn="r" rotWithShape="0">
                  <a:prstClr val="black">
                    <a:alpha val="11000"/>
                  </a:prstClr>
                </a:outerShdw>
              </a:effectLst>
            </p:spPr>
          </p:pic>
        </p:grpSp>
        <p:sp>
          <p:nvSpPr>
            <p:cNvPr id="6158" name="矩形 20"/>
            <p:cNvSpPr/>
            <p:nvPr/>
          </p:nvSpPr>
          <p:spPr>
            <a:xfrm>
              <a:off x="9192344" y="1458713"/>
              <a:ext cx="2178606" cy="64525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dirty="0">
                  <a:latin typeface="微软雅黑 Light" panose="020B0502040204020203" pitchFamily="34" charset="-122"/>
                  <a:ea typeface="微软雅黑 Light" panose="020B0502040204020203" pitchFamily="34" charset="-122"/>
                </a:rPr>
                <a:t>纯粹并列</a:t>
              </a:r>
              <a:r>
                <a:rPr lang="zh-CN" altLang="en-US" sz="2400" dirty="0">
                  <a:latin typeface="微软雅黑 Light" panose="020B0502040204020203" pitchFamily="34" charset="-122"/>
                  <a:ea typeface="微软雅黑 Light" panose="020B0502040204020203" pitchFamily="34" charset="-122"/>
                </a:rPr>
                <a:t>复句</a:t>
              </a:r>
              <a:endParaRPr lang="zh-CN" altLang="en-US" sz="2400" dirty="0">
                <a:latin typeface="微软雅黑 Light" panose="020B0502040204020203" pitchFamily="34" charset="-122"/>
                <a:ea typeface="微软雅黑 Light" panose="020B0502040204020203" pitchFamily="34" charset="-122"/>
              </a:endParaRPr>
            </a:p>
          </p:txBody>
        </p:sp>
        <p:sp>
          <p:nvSpPr>
            <p:cNvPr id="6159" name="矩形 23"/>
            <p:cNvSpPr/>
            <p:nvPr/>
          </p:nvSpPr>
          <p:spPr>
            <a:xfrm>
              <a:off x="8878020" y="2205063"/>
              <a:ext cx="2477593" cy="133814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1800" dirty="0">
                  <a:latin typeface="微软雅黑 Light" panose="020B0502040204020203" pitchFamily="34" charset="-122"/>
                  <a:ea typeface="微软雅黑 Light" panose="020B0502040204020203" pitchFamily="34" charset="-122"/>
                </a:rPr>
                <a:t>原文意义是并列的，仍译为并列句，并加连词</a:t>
              </a:r>
              <a:r>
                <a:rPr lang="en-US" altLang="zh-CN" sz="1800" dirty="0">
                  <a:latin typeface="微软雅黑 Light" panose="020B0502040204020203" pitchFamily="34" charset="-122"/>
                  <a:ea typeface="微软雅黑 Light" panose="020B0502040204020203" pitchFamily="34" charset="-122"/>
                </a:rPr>
                <a:t>and</a:t>
              </a:r>
              <a:r>
                <a:rPr lang="zh-CN" altLang="en-US" sz="1800" dirty="0">
                  <a:latin typeface="微软雅黑 Light" panose="020B0502040204020203" pitchFamily="34" charset="-122"/>
                  <a:ea typeface="微软雅黑 Light" panose="020B0502040204020203" pitchFamily="34" charset="-122"/>
                </a:rPr>
                <a:t>。</a:t>
              </a:r>
              <a:endParaRPr lang="zh-CN" altLang="en-US" sz="1800" dirty="0">
                <a:latin typeface="微软雅黑 Light" panose="020B0502040204020203" pitchFamily="34" charset="-122"/>
                <a:ea typeface="微软雅黑 Light" panose="020B0502040204020203" pitchFamily="34" charset="-122"/>
              </a:endParaRPr>
            </a:p>
          </p:txBody>
        </p:sp>
      </p:grpSp>
      <p:pic>
        <p:nvPicPr>
          <p:cNvPr id="25" name="图片 24"/>
          <p:cNvPicPr>
            <a:picLocks noChangeAspect="1"/>
          </p:cNvPicPr>
          <p:nvPr/>
        </p:nvPicPr>
        <p:blipFill rotWithShape="1">
          <a:blip r:embed="rId4" cstate="email"/>
          <a:srcRect r="-2721" b="-3551"/>
          <a:stretch>
            <a:fillRect/>
          </a:stretch>
        </p:blipFill>
        <p:spPr>
          <a:xfrm>
            <a:off x="9601381" y="4984114"/>
            <a:ext cx="2853687" cy="1995687"/>
          </a:xfrm>
          <a:custGeom>
            <a:avLst/>
            <a:gdLst>
              <a:gd name="connsiteX0" fmla="*/ 0 w 6819900"/>
              <a:gd name="connsiteY0" fmla="*/ 0 h 3877176"/>
              <a:gd name="connsiteX1" fmla="*/ 6819900 w 6819900"/>
              <a:gd name="connsiteY1" fmla="*/ 0 h 3877176"/>
              <a:gd name="connsiteX2" fmla="*/ 6819900 w 6819900"/>
              <a:gd name="connsiteY2" fmla="*/ 3877176 h 3877176"/>
              <a:gd name="connsiteX3" fmla="*/ 5478556 w 6819900"/>
              <a:gd name="connsiteY3" fmla="*/ 3877176 h 3877176"/>
              <a:gd name="connsiteX4" fmla="*/ 5439486 w 6819900"/>
              <a:gd name="connsiteY4" fmla="*/ 3625474 h 3877176"/>
              <a:gd name="connsiteX5" fmla="*/ 4097929 w 6819900"/>
              <a:gd name="connsiteY5" fmla="*/ 3833716 h 3877176"/>
              <a:gd name="connsiteX6" fmla="*/ 4104675 w 6819900"/>
              <a:gd name="connsiteY6" fmla="*/ 3877176 h 3877176"/>
              <a:gd name="connsiteX7" fmla="*/ 0 w 6819900"/>
              <a:gd name="connsiteY7" fmla="*/ 3877176 h 38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9900" h="3877176">
                <a:moveTo>
                  <a:pt x="0" y="0"/>
                </a:moveTo>
                <a:lnTo>
                  <a:pt x="6819900" y="0"/>
                </a:lnTo>
                <a:lnTo>
                  <a:pt x="6819900" y="3877176"/>
                </a:lnTo>
                <a:lnTo>
                  <a:pt x="5478556" y="3877176"/>
                </a:lnTo>
                <a:lnTo>
                  <a:pt x="5439486" y="3625474"/>
                </a:lnTo>
                <a:lnTo>
                  <a:pt x="4097929" y="3833716"/>
                </a:lnTo>
                <a:lnTo>
                  <a:pt x="4104675" y="3877176"/>
                </a:lnTo>
                <a:lnTo>
                  <a:pt x="0" y="3877176"/>
                </a:lnTo>
                <a:close/>
              </a:path>
            </a:pathLst>
          </a:custGeom>
          <a:effectLst>
            <a:outerShdw blurRad="635000" dist="101600" dir="10800000" sx="102000" sy="102000" algn="r" rotWithShape="0">
              <a:prstClr val="black">
                <a:alpha val="11000"/>
              </a:prstClr>
            </a:outerShdw>
          </a:effectLst>
        </p:spPr>
      </p:pic>
      <p:sp>
        <p:nvSpPr>
          <p:cNvPr id="2" name="右箭头 1"/>
          <p:cNvSpPr/>
          <p:nvPr/>
        </p:nvSpPr>
        <p:spPr>
          <a:xfrm>
            <a:off x="4151630" y="2687320"/>
            <a:ext cx="74803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5048885" y="2205355"/>
            <a:ext cx="2527300" cy="1529715"/>
          </a:xfrm>
          <a:prstGeom prst="rect">
            <a:avLst/>
          </a:prstGeom>
          <a:noFill/>
        </p:spPr>
        <p:txBody>
          <a:bodyPr wrap="square" rtlCol="0">
            <a:spAutoFit/>
          </a:bodyPr>
          <a:p>
            <a:pPr>
              <a:lnSpc>
                <a:spcPct val="130000"/>
              </a:lnSpc>
            </a:pPr>
            <a:r>
              <a:rPr lang="zh-CN" altLang="en-US" sz="1800">
                <a:latin typeface="微软雅黑 Light" panose="020B0502040204020203" pitchFamily="34" charset="-122"/>
                <a:ea typeface="微软雅黑 Light" panose="020B0502040204020203" pitchFamily="34" charset="-122"/>
              </a:rPr>
              <a:t>汉语使用并列多，英语使用并列句较少，所以汉译英时应</a:t>
            </a:r>
            <a:r>
              <a:rPr lang="zh-CN" altLang="en-US" sz="1800" u="sng">
                <a:latin typeface="微软雅黑" panose="020B0503020204020204" pitchFamily="34" charset="-122"/>
                <a:ea typeface="微软雅黑" panose="020B0503020204020204" pitchFamily="34" charset="-122"/>
              </a:rPr>
              <a:t>弄清原文意义，重新安排句子结构</a:t>
            </a:r>
            <a:endParaRPr lang="zh-CN" altLang="en-US" sz="1800" u="sng">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111"/>
          <p:cNvSpPr/>
          <p:nvPr/>
        </p:nvSpPr>
        <p:spPr>
          <a:xfrm>
            <a:off x="-62230" y="4445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7" name="图片 106" descr="图片包含 小, 玩具, 穿着, 桌子&#10;&#10;描述已自动生成"/>
          <p:cNvPicPr>
            <a:picLocks noChangeAspect="1"/>
          </p:cNvPicPr>
          <p:nvPr/>
        </p:nvPicPr>
        <p:blipFill>
          <a:blip r:embed="rId1" cstate="screen">
            <a:alphaModFix amt="40000"/>
          </a:blip>
          <a:stretch>
            <a:fillRect/>
          </a:stretch>
        </p:blipFill>
        <p:spPr>
          <a:xfrm>
            <a:off x="140036" y="2060278"/>
            <a:ext cx="4061008" cy="4752636"/>
          </a:xfrm>
          <a:prstGeom prst="rect">
            <a:avLst/>
          </a:prstGeom>
        </p:spPr>
      </p:pic>
      <p:pic>
        <p:nvPicPr>
          <p:cNvPr id="105" name="图片 104" descr="蓝色的玩具&#10;&#10;中度可信度描述已自动生成"/>
          <p:cNvPicPr>
            <a:picLocks noChangeAspect="1"/>
          </p:cNvPicPr>
          <p:nvPr/>
        </p:nvPicPr>
        <p:blipFill>
          <a:blip r:embed="rId2">
            <a:alphaModFix amt="38000"/>
          </a:blip>
          <a:stretch>
            <a:fillRect/>
          </a:stretch>
        </p:blipFill>
        <p:spPr>
          <a:xfrm>
            <a:off x="4673600" y="774065"/>
            <a:ext cx="4829175" cy="4829175"/>
          </a:xfrm>
          <a:prstGeom prst="rect">
            <a:avLst/>
          </a:prstGeom>
        </p:spPr>
      </p:pic>
      <p:pic>
        <p:nvPicPr>
          <p:cNvPr id="109" name="图片 108" descr="金色头发的卡通人物&#10;&#10;中度可信度描述已自动生成"/>
          <p:cNvPicPr>
            <a:picLocks noChangeAspect="1"/>
          </p:cNvPicPr>
          <p:nvPr/>
        </p:nvPicPr>
        <p:blipFill>
          <a:blip r:embed="rId3" cstate="screen">
            <a:alphaModFix amt="50000"/>
          </a:blip>
          <a:stretch>
            <a:fillRect/>
          </a:stretch>
        </p:blipFill>
        <p:spPr>
          <a:xfrm flipH="1">
            <a:off x="9827095" y="2488389"/>
            <a:ext cx="2224870" cy="3114819"/>
          </a:xfrm>
          <a:prstGeom prst="rect">
            <a:avLst/>
          </a:prstGeom>
        </p:spPr>
      </p:pic>
      <p:sp>
        <p:nvSpPr>
          <p:cNvPr id="26" name="椭圆 25"/>
          <p:cNvSpPr/>
          <p:nvPr>
            <p:custDataLst>
              <p:tags r:id="rId4"/>
            </p:custDataLst>
          </p:nvPr>
        </p:nvSpPr>
        <p:spPr>
          <a:xfrm>
            <a:off x="551180" y="260350"/>
            <a:ext cx="9867900" cy="6226175"/>
          </a:xfrm>
          <a:prstGeom prst="ellipse">
            <a:avLst/>
          </a:prstGeom>
          <a:blipFill dpi="0" rotWithShape="1">
            <a:blip r:embed="rId5" cstate="email">
              <a:alphaModFix amt="83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文本框 2"/>
          <p:cNvSpPr txBox="1"/>
          <p:nvPr/>
        </p:nvSpPr>
        <p:spPr>
          <a:xfrm>
            <a:off x="1036320" y="392430"/>
            <a:ext cx="10676890" cy="1130935"/>
          </a:xfrm>
          <a:prstGeom prst="rect">
            <a:avLst/>
          </a:prstGeom>
          <a:noFill/>
        </p:spPr>
        <p:txBody>
          <a:bodyPr wrap="square" rtlCol="0">
            <a:noAutofit/>
          </a:bodyPr>
          <a:p>
            <a:endParaRPr lang="zh-CN" altLang="en-US"/>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电子学（</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Electronics）</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是对电子流动进行研究,并把这样的知识应用于通信和控制的实际问题上。</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1176020" y="1722120"/>
            <a:ext cx="10303510" cy="1814830"/>
          </a:xfrm>
          <a:prstGeom prst="rect">
            <a:avLst/>
          </a:prstGeom>
          <a:noFill/>
          <a:effectLst>
            <a:glow rad="63500">
              <a:schemeClr val="accent4">
                <a:satMod val="175000"/>
                <a:alpha val="40000"/>
              </a:schemeClr>
            </a:glow>
            <a:outerShdw blurRad="50800" dist="50800" dir="5400000" sx="1000" sy="1000" algn="ctr" rotWithShape="0">
              <a:srgbClr val="000000">
                <a:alpha val="100000"/>
              </a:srgbClr>
            </a:outerShdw>
          </a:effectLst>
        </p:spPr>
        <p:txBody>
          <a:bodyPr wrap="square" rtlCol="0">
            <a:spAutoFit/>
          </a:bodyPr>
          <a:p>
            <a:r>
              <a:rPr lang="zh-CN" altLang="en-US" sz="2800">
                <a:sym typeface="+mn-ea"/>
              </a:rPr>
              <a:t>Electronics is the study of the flow of the electrons </a:t>
            </a:r>
            <a:r>
              <a:rPr lang="zh-CN" altLang="en-US" sz="2800" u="sng">
                <a:sym typeface="+mn-ea"/>
              </a:rPr>
              <a:t>and</a:t>
            </a:r>
            <a:r>
              <a:rPr lang="zh-CN" altLang="en-US" sz="2800">
                <a:sym typeface="+mn-ea"/>
              </a:rPr>
              <a:t> the application of such</a:t>
            </a:r>
            <a:r>
              <a:rPr lang="en-US" altLang="zh-CN" sz="2800">
                <a:sym typeface="+mn-ea"/>
              </a:rPr>
              <a:t> </a:t>
            </a:r>
            <a:r>
              <a:rPr lang="zh-CN" altLang="en-US" sz="2800">
                <a:sym typeface="+mn-ea"/>
              </a:rPr>
              <a:t>knowledge to practical problems of</a:t>
            </a:r>
            <a:r>
              <a:rPr lang="en-US" altLang="zh-CN" sz="2800">
                <a:sym typeface="+mn-ea"/>
              </a:rPr>
              <a:t>     </a:t>
            </a:r>
            <a:r>
              <a:rPr lang="zh-CN" altLang="en-US" sz="2800">
                <a:sym typeface="+mn-ea"/>
              </a:rPr>
              <a:t>communications and controls.</a:t>
            </a:r>
            <a:endParaRPr lang="zh-CN" altLang="en-US" sz="2800"/>
          </a:p>
          <a:p>
            <a:endParaRPr lang="zh-CN" altLang="en-US" sz="2800"/>
          </a:p>
        </p:txBody>
      </p:sp>
      <p:sp>
        <p:nvSpPr>
          <p:cNvPr id="2" name="文本框 1"/>
          <p:cNvSpPr txBox="1"/>
          <p:nvPr/>
        </p:nvSpPr>
        <p:spPr>
          <a:xfrm>
            <a:off x="911225" y="3416935"/>
            <a:ext cx="10647045" cy="732155"/>
          </a:xfrm>
          <a:prstGeom prst="rect">
            <a:avLst/>
          </a:prstGeom>
          <a:noFill/>
        </p:spPr>
        <p:txBody>
          <a:bodyPr wrap="square" rtlCol="0">
            <a:noAutofit/>
          </a:bodyPr>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2.这种住宅的效益远超过普通房屋,它耗电还不到普通房屋的1/3</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055370" y="4149090"/>
            <a:ext cx="9956800" cy="953135"/>
          </a:xfrm>
          <a:prstGeom prst="rect">
            <a:avLst/>
          </a:prstGeom>
          <a:noFill/>
        </p:spPr>
        <p:txBody>
          <a:bodyPr wrap="square" rtlCol="0">
            <a:spAutoFit/>
          </a:bodyPr>
          <a:p>
            <a:r>
              <a:rPr lang="zh-CN" altLang="en-US" sz="2800">
                <a:latin typeface="微软雅黑" panose="020B0503020204020204" pitchFamily="34" charset="-122"/>
                <a:ea typeface="微软雅黑" panose="020B0503020204020204" pitchFamily="34" charset="-122"/>
              </a:rPr>
              <a:t>The houses are far more efficient than conventional ones and use less than a</a:t>
            </a:r>
            <a:r>
              <a:rPr lang="en-US" altLang="zh-CN" sz="2800">
                <a:latin typeface="微软雅黑" panose="020B0503020204020204" pitchFamily="34" charset="-122"/>
                <a:ea typeface="微软雅黑" panose="020B0503020204020204" pitchFamily="34" charset="-122"/>
              </a:rPr>
              <a:t> </a:t>
            </a:r>
            <a:r>
              <a:rPr lang="zh-CN" altLang="en-US" sz="2800">
                <a:latin typeface="微软雅黑" panose="020B0503020204020204" pitchFamily="34" charset="-122"/>
                <a:ea typeface="微软雅黑" panose="020B0503020204020204" pitchFamily="34" charset="-122"/>
              </a:rPr>
              <a:t>third as much power.</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12192000" cy="6850063"/>
          </a:xfrm>
          <a:prstGeom prst="rect">
            <a:avLst/>
          </a:prstGeom>
          <a:solidFill>
            <a:srgbClr val="FFD200">
              <a:alpha val="0"/>
            </a:srgbClr>
          </a:solidFill>
          <a:ln>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0"/>
            <a:ext cx="12192000" cy="76835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20"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sp>
        <p:nvSpPr>
          <p:cNvPr id="9222" name="文本框 6"/>
          <p:cNvSpPr txBox="1"/>
          <p:nvPr/>
        </p:nvSpPr>
        <p:spPr>
          <a:xfrm>
            <a:off x="263525" y="457200"/>
            <a:ext cx="11877675"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The introduction of the company.</a:t>
            </a:r>
            <a:endParaRPr lang="zh-CN" altLang="en-US" sz="1400" dirty="0">
              <a:solidFill>
                <a:schemeClr val="bg1"/>
              </a:solidFill>
              <a:latin typeface="Gotham Rounded Book"/>
            </a:endParaRPr>
          </a:p>
        </p:txBody>
      </p:sp>
      <p:pic>
        <p:nvPicPr>
          <p:cNvPr id="9223" name="图片 9"/>
          <p:cNvPicPr>
            <a:picLocks noChangeAspect="1"/>
          </p:cNvPicPr>
          <p:nvPr/>
        </p:nvPicPr>
        <p:blipFill>
          <a:blip r:embed="rId1"/>
          <a:stretch>
            <a:fillRect/>
          </a:stretch>
        </p:blipFill>
        <p:spPr>
          <a:xfrm>
            <a:off x="342900" y="4352925"/>
            <a:ext cx="1649413" cy="3902075"/>
          </a:xfrm>
          <a:prstGeom prst="rect">
            <a:avLst/>
          </a:prstGeom>
          <a:noFill/>
          <a:ln w="9525">
            <a:noFill/>
          </a:ln>
        </p:spPr>
      </p:pic>
      <p:grpSp>
        <p:nvGrpSpPr>
          <p:cNvPr id="14" name="KSO_Shape"/>
          <p:cNvGrpSpPr/>
          <p:nvPr/>
        </p:nvGrpSpPr>
        <p:grpSpPr bwMode="auto">
          <a:xfrm>
            <a:off x="5591945" y="1233854"/>
            <a:ext cx="5562898" cy="4986347"/>
            <a:chOff x="1595438" y="968375"/>
            <a:chExt cx="5953125" cy="4921250"/>
          </a:xfrm>
          <a:blipFill>
            <a:blip r:embed="rId2"/>
            <a:stretch>
              <a:fillRect/>
            </a:stretch>
          </a:blipFill>
        </p:grpSpPr>
        <p:sp>
          <p:nvSpPr>
            <p:cNvPr id="15" name="内蒙古"/>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6" name="甘肃"/>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宁夏"/>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8" name="新疆"/>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9" name="青海"/>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0" name="四川"/>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1" name="西藏"/>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2" name="云南"/>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3" name="贵州"/>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4" name="广西"/>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5" name="重庆"/>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6" name="陕西"/>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7" name="山西"/>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8" name="湖南"/>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湖北"/>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 name="广东"/>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1" name="江西"/>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2" name="福建"/>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3" name="浙江"/>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4" name="安徽"/>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5" name="天津"/>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6" name="北京"/>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7" name="辽宁"/>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8" name="吉林"/>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9" name="黑龙江"/>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0" name="山东"/>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1" name="上海"/>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2" name="江苏"/>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3" name="河北"/>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4" name="河南"/>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5" name="台湾"/>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6" name="海南"/>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cxnSp>
        <p:nvCxnSpPr>
          <p:cNvPr id="48" name="直接连接符 47"/>
          <p:cNvCxnSpPr/>
          <p:nvPr/>
        </p:nvCxnSpPr>
        <p:spPr>
          <a:xfrm flipV="1">
            <a:off x="1979613" y="2132013"/>
            <a:ext cx="4837113" cy="14288"/>
          </a:xfrm>
          <a:prstGeom prst="line">
            <a:avLst/>
          </a:prstGeom>
          <a:ln>
            <a:solidFill>
              <a:srgbClr val="2C3B38"/>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2095500" y="2132013"/>
            <a:ext cx="4481513" cy="101473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又......又.....</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既..….又...…</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可译为as ... as ... ，as much ..</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as等。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0" lvl="0" indent="0" eaLnBrk="1" hangingPunct="1">
              <a:lnSpc>
                <a:spcPct val="100000"/>
              </a:lnSpc>
              <a:spcBef>
                <a:spcPct val="0"/>
              </a:spcBef>
              <a:buFontTx/>
              <a:buNone/>
            </a:pPr>
            <a:endParaRPr lang="zh-CN" altLang="en-US" sz="2000" dirty="0">
              <a:solidFill>
                <a:srgbClr val="2C3B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文本框 49"/>
          <p:cNvSpPr txBox="1"/>
          <p:nvPr/>
        </p:nvSpPr>
        <p:spPr>
          <a:xfrm>
            <a:off x="1700213" y="1446213"/>
            <a:ext cx="381000" cy="83026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4800" dirty="0">
                <a:latin typeface="Arial" panose="020B0604020202020204" pitchFamily="34" charset="0"/>
              </a:rPr>
              <a:t>1</a:t>
            </a:r>
            <a:endParaRPr lang="zh-CN" altLang="en-US" sz="4800" dirty="0">
              <a:latin typeface="Arial" panose="020B0604020202020204" pitchFamily="34" charset="0"/>
            </a:endParaRPr>
          </a:p>
        </p:txBody>
      </p:sp>
      <p:cxnSp>
        <p:nvCxnSpPr>
          <p:cNvPr id="51" name="直接连接符 50"/>
          <p:cNvCxnSpPr/>
          <p:nvPr/>
        </p:nvCxnSpPr>
        <p:spPr>
          <a:xfrm>
            <a:off x="1854200" y="3656013"/>
            <a:ext cx="4343400" cy="0"/>
          </a:xfrm>
          <a:prstGeom prst="line">
            <a:avLst/>
          </a:prstGeom>
          <a:ln>
            <a:solidFill>
              <a:srgbClr val="2C3B38"/>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770380" y="3625850"/>
            <a:ext cx="3909695" cy="163004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一方面......另一方面......</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可译为on the one hand ... on the</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other hand ..., what with ... what with ...等。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0" lvl="0" indent="0" eaLnBrk="1" hangingPunct="1">
              <a:lnSpc>
                <a:spcPct val="100000"/>
              </a:lnSpc>
              <a:spcBef>
                <a:spcPct val="0"/>
              </a:spcBef>
              <a:buFontTx/>
              <a:buNone/>
            </a:pPr>
            <a:endParaRPr lang="zh-CN" altLang="en-US" sz="2000" dirty="0">
              <a:solidFill>
                <a:srgbClr val="2C3B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文本框 52"/>
          <p:cNvSpPr txBox="1"/>
          <p:nvPr/>
        </p:nvSpPr>
        <p:spPr>
          <a:xfrm>
            <a:off x="1574800" y="2957513"/>
            <a:ext cx="381000" cy="83026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4800" dirty="0">
                <a:latin typeface="Arial" panose="020B0604020202020204" pitchFamily="34" charset="0"/>
              </a:rPr>
              <a:t>2</a:t>
            </a:r>
            <a:endParaRPr lang="zh-CN" altLang="en-US" sz="4800" dirty="0">
              <a:latin typeface="Arial" panose="020B0604020202020204" pitchFamily="34" charset="0"/>
            </a:endParaRPr>
          </a:p>
        </p:txBody>
      </p:sp>
      <p:sp>
        <p:nvSpPr>
          <p:cNvPr id="55" name="文本框 54"/>
          <p:cNvSpPr txBox="1"/>
          <p:nvPr/>
        </p:nvSpPr>
        <p:spPr>
          <a:xfrm>
            <a:off x="3903980" y="5222875"/>
            <a:ext cx="3867150" cy="101473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一边......一边.…….”，可译为at the same time，simultaneously, as, over等。</a:t>
            </a:r>
            <a:endParaRPr lang="zh-CN" altLang="en-US" sz="2000" dirty="0">
              <a:solidFill>
                <a:srgbClr val="2C3B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55"/>
          <p:cNvSpPr txBox="1"/>
          <p:nvPr/>
        </p:nvSpPr>
        <p:spPr>
          <a:xfrm>
            <a:off x="3719830" y="4579620"/>
            <a:ext cx="381000" cy="8302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4800" dirty="0">
                <a:latin typeface="Arial" panose="020B0604020202020204" pitchFamily="34" charset="0"/>
              </a:rPr>
              <a:t>3</a:t>
            </a:r>
            <a:endParaRPr lang="zh-CN" altLang="en-US" sz="4800" dirty="0">
              <a:latin typeface="Arial" panose="020B0604020202020204" pitchFamily="34" charset="0"/>
            </a:endParaRPr>
          </a:p>
        </p:txBody>
      </p:sp>
      <p:cxnSp>
        <p:nvCxnSpPr>
          <p:cNvPr id="57" name="直接连接符 56"/>
          <p:cNvCxnSpPr/>
          <p:nvPr/>
        </p:nvCxnSpPr>
        <p:spPr>
          <a:xfrm flipV="1">
            <a:off x="3805238" y="5227638"/>
            <a:ext cx="4835525" cy="12700"/>
          </a:xfrm>
          <a:prstGeom prst="line">
            <a:avLst/>
          </a:prstGeom>
          <a:ln>
            <a:solidFill>
              <a:srgbClr val="2C3B38"/>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51180" y="952500"/>
            <a:ext cx="7748270" cy="398780"/>
          </a:xfrm>
          <a:prstGeom prst="rect">
            <a:avLst/>
          </a:prstGeom>
          <a:noFill/>
        </p:spPr>
        <p:txBody>
          <a:bodyPr wrap="square" rtlCol="0">
            <a:spAutoFit/>
          </a:bodyPr>
          <a:p>
            <a:r>
              <a:rPr lang="zh-CN" altLang="en-US" sz="2000">
                <a:latin typeface="汉仪粗黑简" panose="02010600000101010101" charset="-122"/>
                <a:ea typeface="汉仪粗黑简" panose="02010600000101010101" charset="-122"/>
              </a:rPr>
              <a:t>汉语纯粹并列复句格式较多，常见的句式及其英译法介绍如下：</a:t>
            </a:r>
            <a:endParaRPr lang="zh-CN" altLang="en-US" sz="2000">
              <a:latin typeface="汉仪粗黑简" panose="02010600000101010101" charset="-122"/>
              <a:ea typeface="汉仪粗黑简" panose="0201060000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1000"/>
                                        <p:tgtEl>
                                          <p:spTgt spid="49"/>
                                        </p:tgtEl>
                                      </p:cBhvr>
                                    </p:animEffect>
                                    <p:anim calcmode="lin" valueType="num">
                                      <p:cBhvr>
                                        <p:cTn id="14" dur="1000" fill="hold"/>
                                        <p:tgtEl>
                                          <p:spTgt spid="49"/>
                                        </p:tgtEl>
                                        <p:attrNameLst>
                                          <p:attrName>ppt_x</p:attrName>
                                        </p:attrNameLst>
                                      </p:cBhvr>
                                      <p:tavLst>
                                        <p:tav tm="0">
                                          <p:val>
                                            <p:strVal val="#ppt_x"/>
                                          </p:val>
                                        </p:tav>
                                        <p:tav tm="100000">
                                          <p:val>
                                            <p:strVal val="#ppt_x"/>
                                          </p:val>
                                        </p:tav>
                                      </p:tavLst>
                                    </p:anim>
                                    <p:anim calcmode="lin" valueType="num">
                                      <p:cBhvr>
                                        <p:cTn id="15" dur="10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right)">
                                      <p:cBhvr>
                                        <p:cTn id="19" dur="5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1000"/>
                                        <p:tgtEl>
                                          <p:spTgt spid="52"/>
                                        </p:tgtEl>
                                      </p:cBhvr>
                                    </p:animEffect>
                                    <p:anim calcmode="lin" valueType="num">
                                      <p:cBhvr>
                                        <p:cTn id="26" dur="1000" fill="hold"/>
                                        <p:tgtEl>
                                          <p:spTgt spid="52"/>
                                        </p:tgtEl>
                                        <p:attrNameLst>
                                          <p:attrName>ppt_x</p:attrName>
                                        </p:attrNameLst>
                                      </p:cBhvr>
                                      <p:tavLst>
                                        <p:tav tm="0">
                                          <p:val>
                                            <p:strVal val="#ppt_x"/>
                                          </p:val>
                                        </p:tav>
                                        <p:tav tm="100000">
                                          <p:val>
                                            <p:strVal val="#ppt_x"/>
                                          </p:val>
                                        </p:tav>
                                      </p:tavLst>
                                    </p:anim>
                                    <p:anim calcmode="lin" valueType="num">
                                      <p:cBhvr>
                                        <p:cTn id="27" dur="1000" fill="hold"/>
                                        <p:tgtEl>
                                          <p:spTgt spid="52"/>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right)">
                                      <p:cBhvr>
                                        <p:cTn id="31" dur="5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1000"/>
                                        <p:tgtEl>
                                          <p:spTgt spid="55"/>
                                        </p:tgtEl>
                                      </p:cBhvr>
                                    </p:animEffect>
                                    <p:anim calcmode="lin" valueType="num">
                                      <p:cBhvr>
                                        <p:cTn id="38" dur="1000" fill="hold"/>
                                        <p:tgtEl>
                                          <p:spTgt spid="55"/>
                                        </p:tgtEl>
                                        <p:attrNameLst>
                                          <p:attrName>ppt_x</p:attrName>
                                        </p:attrNameLst>
                                      </p:cBhvr>
                                      <p:tavLst>
                                        <p:tav tm="0">
                                          <p:val>
                                            <p:strVal val="#ppt_x"/>
                                          </p:val>
                                        </p:tav>
                                        <p:tav tm="100000">
                                          <p:val>
                                            <p:strVal val="#ppt_x"/>
                                          </p:val>
                                        </p:tav>
                                      </p:tavLst>
                                    </p:anim>
                                    <p:anim calcmode="lin" valueType="num">
                                      <p:cBhvr>
                                        <p:cTn id="3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2" grpId="0"/>
      <p:bldP spid="53" grpId="0"/>
      <p:bldP spid="55"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图片包含 室内, 桌子, 束, 木桩&#10;&#10;描述已自动生成"/>
          <p:cNvPicPr>
            <a:picLocks noChangeAspect="1"/>
          </p:cNvPicPr>
          <p:nvPr/>
        </p:nvPicPr>
        <p:blipFill rotWithShape="1">
          <a:blip r:embed="rId1" cstate="screen">
            <a:alphaModFix amt="42000"/>
            <a:extLst>
              <a:ext uri="{BEBA8EAE-BF5A-486C-A8C5-ECC9F3942E4B}">
                <a14:imgProps xmlns:a14="http://schemas.microsoft.com/office/drawing/2010/main">
                  <a14:imgLayer r:embed="rId2">
                    <a14:imgEffect>
                      <a14:brightnessContrast bright="13000"/>
                    </a14:imgEffect>
                    <a14:imgEffect>
                      <a14:colorTemperature colorTemp="4700"/>
                    </a14:imgEffect>
                  </a14:imgLayer>
                </a14:imgProps>
              </a:ext>
            </a:extLst>
          </a:blip>
          <a:srcRect/>
          <a:stretch>
            <a:fillRect/>
          </a:stretch>
        </p:blipFill>
        <p:spPr>
          <a:xfrm>
            <a:off x="0" y="0"/>
            <a:ext cx="12192000" cy="6858000"/>
          </a:xfrm>
          <a:prstGeom prst="rect">
            <a:avLst/>
          </a:prstGeom>
        </p:spPr>
      </p:pic>
      <p:sp>
        <p:nvSpPr>
          <p:cNvPr id="22" name="矩形: 圆角 21"/>
          <p:cNvSpPr/>
          <p:nvPr/>
        </p:nvSpPr>
        <p:spPr>
          <a:xfrm rot="21420000">
            <a:off x="3966210" y="2673350"/>
            <a:ext cx="4196080" cy="1636395"/>
          </a:xfrm>
          <a:prstGeom prst="roundRect">
            <a:avLst>
              <a:gd name="adj" fmla="val 22456"/>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rot="21420000">
            <a:off x="3969348" y="2828836"/>
            <a:ext cx="4253304" cy="953135"/>
          </a:xfrm>
          <a:prstGeom prst="rect">
            <a:avLst/>
          </a:prstGeom>
          <a:noFill/>
        </p:spPr>
        <p:txBody>
          <a:bodyPr wrap="square" rtlCol="0">
            <a:spAutoFit/>
          </a:bodyPr>
          <a:lstStyle/>
          <a:p>
            <a:pPr algn="ctr"/>
            <a:r>
              <a:rPr lang="en-US"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“也......……...”的译法可视具体情况而定</a:t>
            </a:r>
            <a:endParaRPr lang="en-US"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矩形: 圆角 38"/>
          <p:cNvSpPr/>
          <p:nvPr/>
        </p:nvSpPr>
        <p:spPr>
          <a:xfrm rot="21420000">
            <a:off x="173355" y="363220"/>
            <a:ext cx="4766945" cy="2561590"/>
          </a:xfrm>
          <a:prstGeom prst="roundRect">
            <a:avLst>
              <a:gd name="adj" fmla="val 22456"/>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一组是从未患过早期糖尿病的白鼠；另一组是由于某种遗传缺陷而易患早期糖尿病的白鼠。</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a:latin typeface="微软雅黑" panose="020B0503020204020204" pitchFamily="34" charset="-122"/>
                <a:ea typeface="微软雅黑" panose="020B0503020204020204" pitchFamily="34" charset="-122"/>
                <a:cs typeface="微软雅黑" panose="020B0503020204020204" pitchFamily="34" charset="-122"/>
              </a:rPr>
              <a:t>One group of rats was a kind that never get diabetes; the other rats were more likely to get the</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a:latin typeface="微软雅黑" panose="020B0503020204020204" pitchFamily="34" charset="-122"/>
                <a:ea typeface="微软雅黑" panose="020B0503020204020204" pitchFamily="34" charset="-122"/>
                <a:cs typeface="微软雅黑" panose="020B0503020204020204" pitchFamily="34" charset="-122"/>
              </a:rPr>
              <a:t>disease because of a genetic weakness.</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矩形: 圆角 41"/>
          <p:cNvSpPr/>
          <p:nvPr/>
        </p:nvSpPr>
        <p:spPr>
          <a:xfrm rot="21420000">
            <a:off x="7427909" y="479214"/>
            <a:ext cx="4304388" cy="1998939"/>
          </a:xfrm>
          <a:prstGeom prst="roundRect">
            <a:avLst>
              <a:gd name="adj" fmla="val 22456"/>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rot="21420000">
            <a:off x="7369810" y="480060"/>
            <a:ext cx="4351655" cy="2009775"/>
          </a:xfrm>
          <a:prstGeom prst="rect">
            <a:avLst/>
          </a:prstGeom>
          <a:noFill/>
        </p:spPr>
        <p:txBody>
          <a:bodyPr wrap="square" rtlCol="0">
            <a:noAutofit/>
          </a:bodyPr>
          <a:lstStyle/>
          <a:p>
            <a:pPr algn="ctr">
              <a:lnSpc>
                <a:spcPct val="120000"/>
              </a:lnSpc>
            </a:pPr>
            <a:r>
              <a:rPr lang="en-US" altLang="fr-FR" sz="1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r>
              <a:rPr lang="fr-FR" altLang="zh-CN" sz="1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一方面由于原料不足，一方面由于劳力不足，他们很难完成任务。</a:t>
            </a:r>
            <a:endParaRPr lang="fr-FR"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20000"/>
              </a:lnSpc>
            </a:pPr>
            <a:r>
              <a:rPr lang="fr-FR" altLang="zh-CN" sz="1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What with lack of raw materials and what with shortage of labor, it is impossible for them to fulfill</a:t>
            </a:r>
            <a:endParaRPr lang="fr-FR" altLang="zh-CN" sz="1800">
              <a:solidFill>
                <a:srgbClr val="FFEA01"/>
              </a:solidFill>
              <a:latin typeface="Broadway" panose="04040905080B02020502" charset="0"/>
            </a:endParaRPr>
          </a:p>
          <a:p>
            <a:pPr algn="ctr">
              <a:lnSpc>
                <a:spcPct val="120000"/>
              </a:lnSpc>
            </a:pPr>
            <a:r>
              <a:rPr lang="fr-FR" altLang="zh-CN" sz="1800">
                <a:solidFill>
                  <a:schemeClr val="bg1"/>
                </a:solidFill>
                <a:latin typeface="微软雅黑" panose="020B0503020204020204" pitchFamily="34" charset="-122"/>
                <a:ea typeface="微软雅黑" panose="020B0503020204020204" pitchFamily="34" charset="-122"/>
              </a:rPr>
              <a:t>the task.</a:t>
            </a:r>
            <a:endParaRPr lang="fr-FR" altLang="zh-CN" sz="1800">
              <a:solidFill>
                <a:schemeClr val="bg1"/>
              </a:solidFill>
              <a:latin typeface="微软雅黑" panose="020B0503020204020204" pitchFamily="34" charset="-122"/>
              <a:ea typeface="微软雅黑" panose="020B0503020204020204" pitchFamily="34" charset="-122"/>
            </a:endParaRPr>
          </a:p>
        </p:txBody>
      </p:sp>
      <p:sp>
        <p:nvSpPr>
          <p:cNvPr id="50" name="矩形: 圆角 49"/>
          <p:cNvSpPr/>
          <p:nvPr/>
        </p:nvSpPr>
        <p:spPr>
          <a:xfrm rot="21420000">
            <a:off x="350520" y="4382770"/>
            <a:ext cx="4415790" cy="2075180"/>
          </a:xfrm>
          <a:prstGeom prst="roundRect">
            <a:avLst>
              <a:gd name="adj" fmla="val 22456"/>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rot="21420000">
            <a:off x="485245" y="4683037"/>
            <a:ext cx="4253304" cy="1198880"/>
          </a:xfrm>
          <a:prstGeom prst="rect">
            <a:avLst/>
          </a:prstGeom>
          <a:noFill/>
          <a:effectLst/>
        </p:spPr>
        <p:txBody>
          <a:bodyPr wrap="square" rtlCol="0">
            <a:spAutoFit/>
          </a:bodyPr>
          <a:lstStyle>
            <a:defPPr>
              <a:defRPr lang="zh-CN"/>
            </a:defPPr>
            <a:lvl1pPr algn="ctr">
              <a:lnSpc>
                <a:spcPct val="120000"/>
              </a:lnSpc>
              <a:defRPr>
                <a:solidFill>
                  <a:srgbClr val="FFEA01"/>
                </a:solidFill>
                <a:latin typeface="Broadway" panose="04040905080B02020502" charset="0"/>
              </a:defRPr>
            </a:lvl1pPr>
          </a:lstStyle>
          <a:p>
            <a:r>
              <a:rPr lang="en-US" altLang="fr-FR"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a:t>
            </a:r>
            <a:r>
              <a:rPr lang="fr-FR"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这种测量方法既实用又简单。</a:t>
            </a:r>
            <a:endParaRPr lang="fr-FR"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fr-FR"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This method of measurement is as simple as practical.</a:t>
            </a:r>
            <a:endParaRPr lang="fr-FR"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矩形: 圆角 47"/>
          <p:cNvSpPr/>
          <p:nvPr/>
        </p:nvSpPr>
        <p:spPr>
          <a:xfrm rot="21420000">
            <a:off x="7612687" y="4004976"/>
            <a:ext cx="4304388" cy="1998939"/>
          </a:xfrm>
          <a:prstGeom prst="roundRect">
            <a:avLst>
              <a:gd name="adj" fmla="val 22456"/>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rot="21420000">
            <a:off x="7638229" y="4187344"/>
            <a:ext cx="4253304" cy="1568450"/>
          </a:xfrm>
          <a:prstGeom prst="rect">
            <a:avLst/>
          </a:prstGeom>
          <a:noFill/>
        </p:spPr>
        <p:txBody>
          <a:bodyPr wrap="square" rtlCol="0">
            <a:spAutoFit/>
          </a:bodyPr>
          <a:lstStyle>
            <a:defPPr>
              <a:defRPr lang="zh-CN"/>
            </a:defPPr>
            <a:lvl1pPr algn="ctr">
              <a:lnSpc>
                <a:spcPct val="120000"/>
              </a:lnSpc>
              <a:defRPr>
                <a:solidFill>
                  <a:srgbClr val="FFEA01"/>
                </a:solidFill>
                <a:latin typeface="Broadway" panose="04040905080B02020502" charset="0"/>
              </a:defRPr>
            </a:lvl1pPr>
          </a:lstStyle>
          <a:p>
            <a:r>
              <a:rPr lang="en-US" altLang="fr-FR"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a:t>
            </a:r>
            <a:r>
              <a:rPr lang="fr-FR"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操场上有打球的，也有跑步的。</a:t>
            </a:r>
            <a:endParaRPr lang="fr-FR"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fr-FR"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Some of the people on the sports ground are playing ballgames; some are running.</a:t>
            </a:r>
            <a:endParaRPr lang="fr-FR"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图形 55"/>
          <p:cNvSpPr/>
          <p:nvPr/>
        </p:nvSpPr>
        <p:spPr>
          <a:xfrm>
            <a:off x="1655445" y="2637155"/>
            <a:ext cx="1912620" cy="1925955"/>
          </a:xfrm>
          <a:custGeom>
            <a:avLst/>
            <a:gdLst>
              <a:gd name="connsiteX0" fmla="*/ 273813 w 4346175"/>
              <a:gd name="connsiteY0" fmla="*/ 2871383 h 4839209"/>
              <a:gd name="connsiteX1" fmla="*/ 177793 w 4346175"/>
              <a:gd name="connsiteY1" fmla="*/ 2560481 h 4839209"/>
              <a:gd name="connsiteX2" fmla="*/ 1853986 w 4346175"/>
              <a:gd name="connsiteY2" fmla="*/ 3474946 h 4839209"/>
              <a:gd name="connsiteX3" fmla="*/ 4067063 w 4346175"/>
              <a:gd name="connsiteY3" fmla="*/ 69361 h 4839209"/>
              <a:gd name="connsiteX4" fmla="*/ 4222054 w 4346175"/>
              <a:gd name="connsiteY4" fmla="*/ 309656 h 4839209"/>
              <a:gd name="connsiteX5" fmla="*/ 2078537 w 4346175"/>
              <a:gd name="connsiteY5" fmla="*/ 4677810 h 4839209"/>
              <a:gd name="connsiteX6" fmla="*/ 1636597 w 4346175"/>
              <a:gd name="connsiteY6" fmla="*/ 4697137 h 4839209"/>
              <a:gd name="connsiteX7" fmla="*/ 273717 w 4346175"/>
              <a:gd name="connsiteY7" fmla="*/ 2871439 h 483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6175" h="4839209">
                <a:moveTo>
                  <a:pt x="273813" y="2871383"/>
                </a:moveTo>
                <a:cubicBezTo>
                  <a:pt x="-19494" y="2978888"/>
                  <a:pt x="-115585" y="2668357"/>
                  <a:pt x="177793" y="2560481"/>
                </a:cubicBezTo>
                <a:cubicBezTo>
                  <a:pt x="1184939" y="2190139"/>
                  <a:pt x="1442604" y="2428866"/>
                  <a:pt x="1853986" y="3474946"/>
                </a:cubicBezTo>
                <a:cubicBezTo>
                  <a:pt x="2323906" y="2137538"/>
                  <a:pt x="3050413" y="855288"/>
                  <a:pt x="4067063" y="69361"/>
                </a:cubicBezTo>
                <a:cubicBezTo>
                  <a:pt x="4312794" y="-120576"/>
                  <a:pt x="4467903" y="119648"/>
                  <a:pt x="4222054" y="309656"/>
                </a:cubicBezTo>
                <a:cubicBezTo>
                  <a:pt x="3234795" y="1072951"/>
                  <a:pt x="2581522" y="3299548"/>
                  <a:pt x="2078537" y="4677810"/>
                </a:cubicBezTo>
                <a:cubicBezTo>
                  <a:pt x="2000274" y="4892348"/>
                  <a:pt x="1719217" y="4887107"/>
                  <a:pt x="1636597" y="4697137"/>
                </a:cubicBezTo>
                <a:cubicBezTo>
                  <a:pt x="1261553" y="3835214"/>
                  <a:pt x="988183" y="2607602"/>
                  <a:pt x="273717" y="2871439"/>
                </a:cubicBezTo>
                <a:close/>
              </a:path>
            </a:pathLst>
          </a:custGeom>
          <a:solidFill>
            <a:srgbClr val="FFEA01"/>
          </a:solidFill>
          <a:ln w="9797" cap="flat">
            <a:noFill/>
            <a:prstDash val="solid"/>
            <a:miter/>
          </a:ln>
          <a:effectLst>
            <a:outerShdw blurRad="50800" dist="38100" dir="2700000" algn="tl" rotWithShape="0">
              <a:prstClr val="black">
                <a:alpha val="40000"/>
              </a:prstClr>
            </a:outerShdw>
          </a:effectLst>
        </p:spPr>
        <p:txBody>
          <a:bodyPr rtlCol="0" anchor="ctr"/>
          <a:lstStyle/>
          <a:p>
            <a:endParaRPr lang="zh-CN" altLang="en-US"/>
          </a:p>
        </p:txBody>
      </p:sp>
      <p:sp>
        <p:nvSpPr>
          <p:cNvPr id="61" name="任意多边形: 形状 60"/>
          <p:cNvSpPr/>
          <p:nvPr/>
        </p:nvSpPr>
        <p:spPr>
          <a:xfrm>
            <a:off x="8472170" y="2493010"/>
            <a:ext cx="1765935" cy="1547495"/>
          </a:xfrm>
          <a:custGeom>
            <a:avLst/>
            <a:gdLst>
              <a:gd name="connsiteX0" fmla="*/ 3697785 w 3776049"/>
              <a:gd name="connsiteY0" fmla="*/ 3472066 h 4056436"/>
              <a:gd name="connsiteX1" fmla="*/ 3475743 w 3776049"/>
              <a:gd name="connsiteY1" fmla="*/ 3467665 h 4056436"/>
              <a:gd name="connsiteX2" fmla="*/ 3301765 w 3776049"/>
              <a:gd name="connsiteY2" fmla="*/ 3687493 h 4056436"/>
              <a:gd name="connsiteX3" fmla="*/ 3281903 w 3776049"/>
              <a:gd name="connsiteY3" fmla="*/ 3676204 h 4056436"/>
              <a:gd name="connsiteX4" fmla="*/ 3256071 w 3776049"/>
              <a:gd name="connsiteY4" fmla="*/ 3660245 h 4056436"/>
              <a:gd name="connsiteX5" fmla="*/ 3038006 w 3776049"/>
              <a:gd name="connsiteY5" fmla="*/ 3487110 h 4056436"/>
              <a:gd name="connsiteX6" fmla="*/ 2823733 w 3776049"/>
              <a:gd name="connsiteY6" fmla="*/ 3282712 h 4056436"/>
              <a:gd name="connsiteX7" fmla="*/ 2011834 w 3776049"/>
              <a:gd name="connsiteY7" fmla="*/ 2384628 h 4056436"/>
              <a:gd name="connsiteX8" fmla="*/ 1645587 w 3776049"/>
              <a:gd name="connsiteY8" fmla="*/ 1944942 h 4056436"/>
              <a:gd name="connsiteX9" fmla="*/ 3331577 w 3776049"/>
              <a:gd name="connsiteY9" fmla="*/ 290204 h 4056436"/>
              <a:gd name="connsiteX10" fmla="*/ 3313361 w 3776049"/>
              <a:gd name="connsiteY10" fmla="*/ 67015 h 4056436"/>
              <a:gd name="connsiteX11" fmla="*/ 3091896 w 3776049"/>
              <a:gd name="connsiteY11" fmla="*/ 30123 h 4056436"/>
              <a:gd name="connsiteX12" fmla="*/ 1421092 w 3776049"/>
              <a:gd name="connsiteY12" fmla="*/ 1668108 h 4056436"/>
              <a:gd name="connsiteX13" fmla="*/ 487189 w 3776049"/>
              <a:gd name="connsiteY13" fmla="*/ 478735 h 4056436"/>
              <a:gd name="connsiteX14" fmla="*/ 265332 w 3776049"/>
              <a:gd name="connsiteY14" fmla="*/ 478849 h 4056436"/>
              <a:gd name="connsiteX15" fmla="*/ 205861 w 3776049"/>
              <a:gd name="connsiteY15" fmla="*/ 693044 h 4056436"/>
              <a:gd name="connsiteX16" fmla="*/ 1176238 w 3776049"/>
              <a:gd name="connsiteY16" fmla="*/ 1927680 h 4056436"/>
              <a:gd name="connsiteX17" fmla="*/ 458558 w 3776049"/>
              <a:gd name="connsiteY17" fmla="*/ 2767021 h 4056436"/>
              <a:gd name="connsiteX18" fmla="*/ 97671 w 3776049"/>
              <a:gd name="connsiteY18" fmla="*/ 3322705 h 4056436"/>
              <a:gd name="connsiteX19" fmla="*/ 28440 w 3776049"/>
              <a:gd name="connsiteY19" fmla="*/ 3494116 h 4056436"/>
              <a:gd name="connsiteX20" fmla="*/ 4331 w 3776049"/>
              <a:gd name="connsiteY20" fmla="*/ 3730590 h 4056436"/>
              <a:gd name="connsiteX21" fmla="*/ 175016 w 3776049"/>
              <a:gd name="connsiteY21" fmla="*/ 3976400 h 4056436"/>
              <a:gd name="connsiteX22" fmla="*/ 245969 w 3776049"/>
              <a:gd name="connsiteY22" fmla="*/ 4006175 h 4056436"/>
              <a:gd name="connsiteX23" fmla="*/ 263956 w 3776049"/>
              <a:gd name="connsiteY23" fmla="*/ 4011992 h 4056436"/>
              <a:gd name="connsiteX24" fmla="*/ 278422 w 3776049"/>
              <a:gd name="connsiteY24" fmla="*/ 4015015 h 4056436"/>
              <a:gd name="connsiteX25" fmla="*/ 307469 w 3776049"/>
              <a:gd name="connsiteY25" fmla="*/ 4020641 h 4056436"/>
              <a:gd name="connsiteX26" fmla="*/ 336555 w 3776049"/>
              <a:gd name="connsiteY26" fmla="*/ 4025692 h 4056436"/>
              <a:gd name="connsiteX27" fmla="*/ 362846 w 3776049"/>
              <a:gd name="connsiteY27" fmla="*/ 4027567 h 4056436"/>
              <a:gd name="connsiteX28" fmla="*/ 415277 w 3776049"/>
              <a:gd name="connsiteY28" fmla="*/ 4030323 h 4056436"/>
              <a:gd name="connsiteX29" fmla="*/ 553661 w 3776049"/>
              <a:gd name="connsiteY29" fmla="*/ 3842649 h 4056436"/>
              <a:gd name="connsiteX30" fmla="*/ 417422 w 3776049"/>
              <a:gd name="connsiteY30" fmla="*/ 3676675 h 4056436"/>
              <a:gd name="connsiteX31" fmla="*/ 352707 w 3776049"/>
              <a:gd name="connsiteY31" fmla="*/ 3669634 h 4056436"/>
              <a:gd name="connsiteX32" fmla="*/ 353549 w 3776049"/>
              <a:gd name="connsiteY32" fmla="*/ 3663893 h 4056436"/>
              <a:gd name="connsiteX33" fmla="*/ 355003 w 3776049"/>
              <a:gd name="connsiteY33" fmla="*/ 3647284 h 4056436"/>
              <a:gd name="connsiteX34" fmla="*/ 359213 w 3776049"/>
              <a:gd name="connsiteY34" fmla="*/ 3623940 h 4056436"/>
              <a:gd name="connsiteX35" fmla="*/ 366867 w 3776049"/>
              <a:gd name="connsiteY35" fmla="*/ 3596959 h 4056436"/>
              <a:gd name="connsiteX36" fmla="*/ 415700 w 3776049"/>
              <a:gd name="connsiteY36" fmla="*/ 3477522 h 4056436"/>
              <a:gd name="connsiteX37" fmla="*/ 739770 w 3776049"/>
              <a:gd name="connsiteY37" fmla="*/ 2981581 h 4056436"/>
              <a:gd name="connsiteX38" fmla="*/ 1401841 w 3776049"/>
              <a:gd name="connsiteY38" fmla="*/ 2204775 h 4056436"/>
              <a:gd name="connsiteX39" fmla="*/ 1742292 w 3776049"/>
              <a:gd name="connsiteY39" fmla="*/ 2613503 h 4056436"/>
              <a:gd name="connsiteX40" fmla="*/ 2573325 w 3776049"/>
              <a:gd name="connsiteY40" fmla="*/ 3532406 h 4056436"/>
              <a:gd name="connsiteX41" fmla="*/ 2802294 w 3776049"/>
              <a:gd name="connsiteY41" fmla="*/ 3750696 h 4056436"/>
              <a:gd name="connsiteX42" fmla="*/ 3064172 w 3776049"/>
              <a:gd name="connsiteY42" fmla="*/ 3957239 h 4056436"/>
              <a:gd name="connsiteX43" fmla="*/ 3103475 w 3776049"/>
              <a:gd name="connsiteY43" fmla="*/ 3981503 h 4056436"/>
              <a:gd name="connsiteX44" fmla="*/ 3148825 w 3776049"/>
              <a:gd name="connsiteY44" fmla="*/ 4006225 h 4056436"/>
              <a:gd name="connsiteX45" fmla="*/ 3220811 w 3776049"/>
              <a:gd name="connsiteY45" fmla="*/ 4035540 h 4056436"/>
              <a:gd name="connsiteX46" fmla="*/ 3292798 w 3776049"/>
              <a:gd name="connsiteY46" fmla="*/ 4053488 h 4056436"/>
              <a:gd name="connsiteX47" fmla="*/ 3434739 w 3776049"/>
              <a:gd name="connsiteY47" fmla="*/ 4037377 h 4056436"/>
              <a:gd name="connsiteX48" fmla="*/ 3546945 w 3776049"/>
              <a:gd name="connsiteY48" fmla="*/ 3947557 h 4056436"/>
              <a:gd name="connsiteX49" fmla="*/ 3753106 w 3776049"/>
              <a:gd name="connsiteY49" fmla="*/ 3687090 h 4056436"/>
              <a:gd name="connsiteX50" fmla="*/ 3697730 w 3776049"/>
              <a:gd name="connsiteY50" fmla="*/ 3472013 h 405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76049" h="4056436">
                <a:moveTo>
                  <a:pt x="3697785" y="3472066"/>
                </a:moveTo>
                <a:cubicBezTo>
                  <a:pt x="3621512" y="3411713"/>
                  <a:pt x="3521593" y="3409724"/>
                  <a:pt x="3475743" y="3467665"/>
                </a:cubicBezTo>
                <a:lnTo>
                  <a:pt x="3301765" y="3687493"/>
                </a:lnTo>
                <a:cubicBezTo>
                  <a:pt x="3297708" y="3685541"/>
                  <a:pt x="3288217" y="3680069"/>
                  <a:pt x="3281903" y="3676204"/>
                </a:cubicBezTo>
                <a:cubicBezTo>
                  <a:pt x="3273598" y="3671496"/>
                  <a:pt x="3265064" y="3666483"/>
                  <a:pt x="3256071" y="3660245"/>
                </a:cubicBezTo>
                <a:cubicBezTo>
                  <a:pt x="3184965" y="3614168"/>
                  <a:pt x="3110143" y="3551516"/>
                  <a:pt x="3038006" y="3487110"/>
                </a:cubicBezTo>
                <a:cubicBezTo>
                  <a:pt x="2965485" y="3422204"/>
                  <a:pt x="2894106" y="3353281"/>
                  <a:pt x="2823733" y="3282712"/>
                </a:cubicBezTo>
                <a:cubicBezTo>
                  <a:pt x="2542408" y="2999095"/>
                  <a:pt x="2274750" y="2693395"/>
                  <a:pt x="2011834" y="2384628"/>
                </a:cubicBezTo>
                <a:cubicBezTo>
                  <a:pt x="1888684" y="2239160"/>
                  <a:pt x="1766748" y="2092438"/>
                  <a:pt x="1645587" y="1944942"/>
                </a:cubicBezTo>
                <a:cubicBezTo>
                  <a:pt x="2186919" y="1375326"/>
                  <a:pt x="2753644" y="825324"/>
                  <a:pt x="3331577" y="290204"/>
                </a:cubicBezTo>
                <a:cubicBezTo>
                  <a:pt x="3386954" y="239114"/>
                  <a:pt x="3378650" y="139073"/>
                  <a:pt x="3313361" y="67015"/>
                </a:cubicBezTo>
                <a:cubicBezTo>
                  <a:pt x="3248033" y="-5086"/>
                  <a:pt x="3147995" y="-21580"/>
                  <a:pt x="3091896" y="30123"/>
                </a:cubicBezTo>
                <a:cubicBezTo>
                  <a:pt x="2519684" y="560051"/>
                  <a:pt x="1960620" y="1102421"/>
                  <a:pt x="1421092" y="1668108"/>
                </a:cubicBezTo>
                <a:cubicBezTo>
                  <a:pt x="1104448" y="1276144"/>
                  <a:pt x="793232" y="879095"/>
                  <a:pt x="487189" y="478735"/>
                </a:cubicBezTo>
                <a:cubicBezTo>
                  <a:pt x="442604" y="420219"/>
                  <a:pt x="343024" y="420373"/>
                  <a:pt x="265332" y="478849"/>
                </a:cubicBezTo>
                <a:cubicBezTo>
                  <a:pt x="187606" y="537327"/>
                  <a:pt x="160855" y="633997"/>
                  <a:pt x="205861" y="693044"/>
                </a:cubicBezTo>
                <a:cubicBezTo>
                  <a:pt x="523847" y="1109002"/>
                  <a:pt x="846692" y="1520678"/>
                  <a:pt x="1176238" y="1927680"/>
                </a:cubicBezTo>
                <a:cubicBezTo>
                  <a:pt x="928057" y="2196681"/>
                  <a:pt x="685235" y="2471843"/>
                  <a:pt x="458558" y="2767021"/>
                </a:cubicBezTo>
                <a:cubicBezTo>
                  <a:pt x="328403" y="2938814"/>
                  <a:pt x="202187" y="3114173"/>
                  <a:pt x="97671" y="3322705"/>
                </a:cubicBezTo>
                <a:cubicBezTo>
                  <a:pt x="71800" y="3375250"/>
                  <a:pt x="47996" y="3431316"/>
                  <a:pt x="28440" y="3494116"/>
                </a:cubicBezTo>
                <a:cubicBezTo>
                  <a:pt x="10185" y="3556956"/>
                  <a:pt x="-8720" y="3625878"/>
                  <a:pt x="4331" y="3730590"/>
                </a:cubicBezTo>
                <a:cubicBezTo>
                  <a:pt x="18337" y="3834146"/>
                  <a:pt x="81828" y="3928296"/>
                  <a:pt x="175016" y="3976400"/>
                </a:cubicBezTo>
                <a:cubicBezTo>
                  <a:pt x="197443" y="3989068"/>
                  <a:pt x="221858" y="3997372"/>
                  <a:pt x="245969" y="4006175"/>
                </a:cubicBezTo>
                <a:lnTo>
                  <a:pt x="263956" y="4011992"/>
                </a:lnTo>
                <a:lnTo>
                  <a:pt x="278422" y="4015015"/>
                </a:lnTo>
                <a:lnTo>
                  <a:pt x="307469" y="4020641"/>
                </a:lnTo>
                <a:lnTo>
                  <a:pt x="336555" y="4025692"/>
                </a:lnTo>
                <a:lnTo>
                  <a:pt x="362846" y="4027567"/>
                </a:lnTo>
                <a:lnTo>
                  <a:pt x="415277" y="4030323"/>
                </a:lnTo>
                <a:cubicBezTo>
                  <a:pt x="513405" y="4029328"/>
                  <a:pt x="568896" y="3937288"/>
                  <a:pt x="553661" y="3842649"/>
                </a:cubicBezTo>
                <a:cubicBezTo>
                  <a:pt x="538277" y="3745711"/>
                  <a:pt x="471151" y="3676480"/>
                  <a:pt x="417422" y="3676675"/>
                </a:cubicBezTo>
                <a:cubicBezTo>
                  <a:pt x="383285" y="3676025"/>
                  <a:pt x="343331" y="3668256"/>
                  <a:pt x="352707" y="3669634"/>
                </a:cubicBezTo>
                <a:lnTo>
                  <a:pt x="353549" y="3663893"/>
                </a:lnTo>
                <a:cubicBezTo>
                  <a:pt x="354391" y="3658765"/>
                  <a:pt x="352554" y="3656316"/>
                  <a:pt x="355003" y="3647284"/>
                </a:cubicBezTo>
                <a:lnTo>
                  <a:pt x="359213" y="3623940"/>
                </a:lnTo>
                <a:lnTo>
                  <a:pt x="366867" y="3596959"/>
                </a:lnTo>
                <a:cubicBezTo>
                  <a:pt x="378501" y="3559760"/>
                  <a:pt x="395187" y="3518888"/>
                  <a:pt x="415700" y="3477522"/>
                </a:cubicBezTo>
                <a:cubicBezTo>
                  <a:pt x="498746" y="3310932"/>
                  <a:pt x="616737" y="3142930"/>
                  <a:pt x="739770" y="2981581"/>
                </a:cubicBezTo>
                <a:cubicBezTo>
                  <a:pt x="944902" y="2714344"/>
                  <a:pt x="1170158" y="2457052"/>
                  <a:pt x="1401841" y="2204775"/>
                </a:cubicBezTo>
                <a:cubicBezTo>
                  <a:pt x="1514469" y="2341553"/>
                  <a:pt x="1627597" y="2478028"/>
                  <a:pt x="1742292" y="2613503"/>
                </a:cubicBezTo>
                <a:cubicBezTo>
                  <a:pt x="2008843" y="2926404"/>
                  <a:pt x="2279450" y="3235964"/>
                  <a:pt x="2573325" y="3532406"/>
                </a:cubicBezTo>
                <a:cubicBezTo>
                  <a:pt x="2647148" y="3606382"/>
                  <a:pt x="2722692" y="3679402"/>
                  <a:pt x="2802294" y="3750696"/>
                </a:cubicBezTo>
                <a:cubicBezTo>
                  <a:pt x="2882623" y="3821878"/>
                  <a:pt x="2964064" y="3891755"/>
                  <a:pt x="3064172" y="3957239"/>
                </a:cubicBezTo>
                <a:cubicBezTo>
                  <a:pt x="3076227" y="3965467"/>
                  <a:pt x="3089621" y="3973543"/>
                  <a:pt x="3103475" y="3981503"/>
                </a:cubicBezTo>
                <a:cubicBezTo>
                  <a:pt x="3118170" y="3989999"/>
                  <a:pt x="3127929" y="3996275"/>
                  <a:pt x="3148825" y="4006225"/>
                </a:cubicBezTo>
                <a:cubicBezTo>
                  <a:pt x="3173777" y="4019313"/>
                  <a:pt x="3196777" y="4028805"/>
                  <a:pt x="3220811" y="4035540"/>
                </a:cubicBezTo>
                <a:cubicBezTo>
                  <a:pt x="3244654" y="4043500"/>
                  <a:pt x="3268458" y="4051384"/>
                  <a:pt x="3292798" y="4053488"/>
                </a:cubicBezTo>
                <a:cubicBezTo>
                  <a:pt x="3340750" y="4059765"/>
                  <a:pt x="3390386" y="4056741"/>
                  <a:pt x="3434739" y="4037377"/>
                </a:cubicBezTo>
                <a:cubicBezTo>
                  <a:pt x="3478941" y="4018816"/>
                  <a:pt x="3514570" y="3986593"/>
                  <a:pt x="3546945" y="3947557"/>
                </a:cubicBezTo>
                <a:lnTo>
                  <a:pt x="3753106" y="3687090"/>
                </a:lnTo>
                <a:cubicBezTo>
                  <a:pt x="3798878" y="3629149"/>
                  <a:pt x="3774002" y="3532364"/>
                  <a:pt x="3697730" y="3472013"/>
                </a:cubicBezTo>
                <a:close/>
              </a:path>
            </a:pathLst>
          </a:custGeom>
          <a:solidFill>
            <a:srgbClr val="FFEA01"/>
          </a:solidFill>
          <a:ln w="9797" cap="flat">
            <a:noFill/>
            <a:prstDash val="solid"/>
            <a:miter/>
          </a:ln>
          <a:effectLst>
            <a:outerShdw blurRad="50800" dist="38100" dir="2700000" algn="tl" rotWithShape="0">
              <a:prstClr val="black">
                <a:alpha val="40000"/>
              </a:prstClr>
            </a:outerShdw>
          </a:effectLst>
        </p:spPr>
        <p:txBody>
          <a:bodyPr rtlCol="0" anchor="ct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 to="" calcmode="lin" valueType="num">
                                      <p:cBhvr>
                                        <p:cTn id="7" dur="1" fill="hold"/>
                                        <p:tgtEl>
                                          <p:spTgt spid="39">
                                            <p:txEl>
                                              <p:pRg st="2" end="2"/>
                                            </p:txEl>
                                          </p:spTgt>
                                        </p:tgtEl>
                                      </p:cBhvr>
                                    </p:anim>
                                  </p:childTnLst>
                                </p:cTn>
                              </p:par>
                              <p:par>
                                <p:cTn id="8" presetID="24" presetClass="entr" presetSubtype="0" fill="hold" nodeType="withEffect">
                                  <p:stCondLst>
                                    <p:cond delay="0"/>
                                  </p:stCondLst>
                                  <p:childTnLst>
                                    <p:set>
                                      <p:cBhvr>
                                        <p:cTn id="9" dur="1" fill="hold">
                                          <p:stCondLst>
                                            <p:cond delay="0"/>
                                          </p:stCondLst>
                                        </p:cTn>
                                        <p:tgtEl>
                                          <p:spTgt spid="39">
                                            <p:txEl>
                                              <p:pRg st="3" end="3"/>
                                            </p:txEl>
                                          </p:spTgt>
                                        </p:tgtEl>
                                        <p:attrNameLst>
                                          <p:attrName>style.visibility</p:attrName>
                                        </p:attrNameLst>
                                      </p:cBhvr>
                                      <p:to>
                                        <p:strVal val="visible"/>
                                      </p:to>
                                    </p:set>
                                    <p:anim to="" calcmode="lin" valueType="num">
                                      <p:cBhvr>
                                        <p:cTn id="10" dur="1" fill="hold"/>
                                        <p:tgtEl>
                                          <p:spTgt spid="39">
                                            <p:txEl>
                                              <p:pRg st="3" end="3"/>
                                            </p:txEl>
                                          </p:spTgt>
                                        </p:tgtEl>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43">
                                            <p:txEl>
                                              <p:pRg st="1" end="1"/>
                                            </p:txEl>
                                          </p:spTgt>
                                        </p:tgtEl>
                                        <p:attrNameLst>
                                          <p:attrName>style.visibility</p:attrName>
                                        </p:attrNameLst>
                                      </p:cBhvr>
                                      <p:to>
                                        <p:strVal val="visible"/>
                                      </p:to>
                                    </p:set>
                                    <p:anim to="" calcmode="lin" valueType="num">
                                      <p:cBhvr>
                                        <p:cTn id="15" dur="1" fill="hold"/>
                                        <p:tgtEl>
                                          <p:spTgt spid="43">
                                            <p:txEl>
                                              <p:pRg st="1" end="1"/>
                                            </p:txEl>
                                          </p:spTgt>
                                        </p:tgtEl>
                                      </p:cBhvr>
                                    </p:anim>
                                  </p:childTnLst>
                                </p:cTn>
                              </p:par>
                              <p:par>
                                <p:cTn id="16" presetID="24" presetClass="entr" presetSubtype="0" fill="hold" nodeType="withEffect">
                                  <p:stCondLst>
                                    <p:cond delay="0"/>
                                  </p:stCondLst>
                                  <p:childTnLst>
                                    <p:set>
                                      <p:cBhvr>
                                        <p:cTn id="17" dur="1" fill="hold">
                                          <p:stCondLst>
                                            <p:cond delay="0"/>
                                          </p:stCondLst>
                                        </p:cTn>
                                        <p:tgtEl>
                                          <p:spTgt spid="43">
                                            <p:txEl>
                                              <p:pRg st="2" end="2"/>
                                            </p:txEl>
                                          </p:spTgt>
                                        </p:tgtEl>
                                        <p:attrNameLst>
                                          <p:attrName>style.visibility</p:attrName>
                                        </p:attrNameLst>
                                      </p:cBhvr>
                                      <p:to>
                                        <p:strVal val="visible"/>
                                      </p:to>
                                    </p:set>
                                    <p:anim to="" calcmode="lin" valueType="num">
                                      <p:cBhvr>
                                        <p:cTn id="18" dur="1" fill="hold"/>
                                        <p:tgtEl>
                                          <p:spTgt spid="43">
                                            <p:txEl>
                                              <p:pRg st="2" end="2"/>
                                            </p:txEl>
                                          </p:spTgt>
                                        </p:tgtEl>
                                      </p:cBhvr>
                                    </p:anim>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51">
                                            <p:txEl>
                                              <p:pRg st="1" end="1"/>
                                            </p:txEl>
                                          </p:spTgt>
                                        </p:tgtEl>
                                        <p:attrNameLst>
                                          <p:attrName>style.visibility</p:attrName>
                                        </p:attrNameLst>
                                      </p:cBhvr>
                                      <p:to>
                                        <p:strVal val="visible"/>
                                      </p:to>
                                    </p:set>
                                    <p:anim to="" calcmode="lin" valueType="num">
                                      <p:cBhvr>
                                        <p:cTn id="23" dur="1" fill="hold"/>
                                        <p:tgtEl>
                                          <p:spTgt spid="51">
                                            <p:txEl>
                                              <p:pRg st="1" end="1"/>
                                            </p:txEl>
                                          </p:spTgt>
                                        </p:tgtEl>
                                      </p:cBhvr>
                                    </p:anim>
                                  </p:childTnLst>
                                </p:cTn>
                              </p:par>
                            </p:childTnLst>
                          </p:cTn>
                        </p:par>
                      </p:childTnLst>
                    </p:cTn>
                  </p:par>
                  <p:par>
                    <p:cTn id="24" fill="hold">
                      <p:stCondLst>
                        <p:cond delay="indefinite"/>
                      </p:stCondLst>
                      <p:childTnLst>
                        <p:par>
                          <p:cTn id="25" fill="hold">
                            <p:stCondLst>
                              <p:cond delay="0"/>
                            </p:stCondLst>
                            <p:childTnLst>
                              <p:par>
                                <p:cTn id="26" presetID="24" presetClass="entr" presetSubtype="0" fill="hold" nodeType="clickEffect">
                                  <p:stCondLst>
                                    <p:cond delay="0"/>
                                  </p:stCondLst>
                                  <p:childTnLst>
                                    <p:set>
                                      <p:cBhvr>
                                        <p:cTn id="27" dur="1" fill="hold">
                                          <p:stCondLst>
                                            <p:cond delay="0"/>
                                          </p:stCondLst>
                                        </p:cTn>
                                        <p:tgtEl>
                                          <p:spTgt spid="49">
                                            <p:txEl>
                                              <p:pRg st="1" end="1"/>
                                            </p:txEl>
                                          </p:spTgt>
                                        </p:tgtEl>
                                        <p:attrNameLst>
                                          <p:attrName>style.visibility</p:attrName>
                                        </p:attrNameLst>
                                      </p:cBhvr>
                                      <p:to>
                                        <p:strVal val="visible"/>
                                      </p:to>
                                    </p:set>
                                    <p:anim to="" calcmode="lin" valueType="num">
                                      <p:cBhvr>
                                        <p:cTn id="28" dur="1" fill="hold"/>
                                        <p:tgtEl>
                                          <p:spTgt spid="49">
                                            <p:txEl>
                                              <p:pRg st="1" end="1"/>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椭圆 15"/>
          <p:cNvSpPr/>
          <p:nvPr/>
        </p:nvSpPr>
        <p:spPr>
          <a:xfrm>
            <a:off x="1196975" y="512763"/>
            <a:ext cx="9867900" cy="6892925"/>
          </a:xfrm>
          <a:prstGeom prst="ellipse">
            <a:avLst/>
          </a:prstGeom>
          <a:blipFill dpi="0" rotWithShape="1">
            <a:blip r:embed="rId1" cstate="email">
              <a:alphaModFix amt="83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13" name="图表 12"/>
          <p:cNvGraphicFramePr/>
          <p:nvPr/>
        </p:nvGraphicFramePr>
        <p:xfrm>
          <a:off x="-1896903" y="-387350"/>
          <a:ext cx="19993610" cy="13514705"/>
        </p:xfrm>
        <a:graphic>
          <a:graphicData uri="http://schemas.openxmlformats.org/presentationml/2006/ole">
            <mc:AlternateContent xmlns:mc="http://schemas.openxmlformats.org/markup-compatibility/2006">
              <mc:Choice xmlns:v="urn:schemas-microsoft-com:vml" Requires="v">
                <p:oleObj spid="_x0000_s3076" name="" r:id="rId2" imgW="20002500" imgH="13515975" progId="Excel.Chart.8">
                  <p:embed/>
                </p:oleObj>
              </mc:Choice>
              <mc:Fallback>
                <p:oleObj name="" r:id="rId2" imgW="20002500" imgH="13515975" progId="Excel.Chart.8">
                  <p:embed/>
                  <p:pic>
                    <p:nvPicPr>
                      <p:cNvPr id="0" name="图片 3075"/>
                      <p:cNvPicPr/>
                      <p:nvPr/>
                    </p:nvPicPr>
                    <p:blipFill>
                      <a:blip r:embed="rId3"/>
                      <a:stretch>
                        <a:fillRect/>
                      </a:stretch>
                    </p:blipFill>
                    <p:spPr>
                      <a:xfrm>
                        <a:off x="-1896903" y="-387350"/>
                        <a:ext cx="19993610" cy="13514705"/>
                      </a:xfrm>
                      <a:prstGeom prst="rect">
                        <a:avLst/>
                      </a:prstGeom>
                      <a:noFill/>
                      <a:ln w="38100">
                        <a:noFill/>
                        <a:miter/>
                      </a:ln>
                    </p:spPr>
                  </p:pic>
                </p:oleObj>
              </mc:Fallback>
            </mc:AlternateContent>
          </a:graphicData>
        </a:graphic>
      </p:graphicFrame>
      <p:sp>
        <p:nvSpPr>
          <p:cNvPr id="7172" name="文本框 4"/>
          <p:cNvSpPr txBox="1"/>
          <p:nvPr/>
        </p:nvSpPr>
        <p:spPr>
          <a:xfrm>
            <a:off x="247650" y="120650"/>
            <a:ext cx="735013"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LOGO</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pic>
        <p:nvPicPr>
          <p:cNvPr id="8" name="图片 7"/>
          <p:cNvPicPr>
            <a:picLocks noChangeAspect="1"/>
          </p:cNvPicPr>
          <p:nvPr/>
        </p:nvPicPr>
        <p:blipFill rotWithShape="1">
          <a:blip r:embed="rId4" cstate="email"/>
          <a:srcRect/>
          <a:stretch>
            <a:fillRect/>
          </a:stretch>
        </p:blipFill>
        <p:spPr>
          <a:xfrm>
            <a:off x="5682615" y="1546860"/>
            <a:ext cx="6941185" cy="12793345"/>
          </a:xfrm>
          <a:prstGeom prst="rect">
            <a:avLst/>
          </a:prstGeom>
          <a:effectLst>
            <a:outerShdw dir="18900000" sy="23000" kx="-1200000" algn="bl" rotWithShape="0">
              <a:prstClr val="black">
                <a:alpha val="7000"/>
              </a:prstClr>
            </a:outerShdw>
            <a:softEdge rad="6350"/>
          </a:effectLst>
        </p:spPr>
      </p:pic>
      <p:sp>
        <p:nvSpPr>
          <p:cNvPr id="12" name="圆角矩形 11"/>
          <p:cNvSpPr/>
          <p:nvPr/>
        </p:nvSpPr>
        <p:spPr>
          <a:xfrm>
            <a:off x="361950" y="196215"/>
            <a:ext cx="2147570" cy="784860"/>
          </a:xfrm>
          <a:prstGeom prst="roundRect">
            <a:avLst/>
          </a:prstGeom>
          <a:solidFill>
            <a:srgbClr val="FFD200"/>
          </a:solidFill>
          <a:ln>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汉仪粗黑简" panose="02010600000101010101" charset="-122"/>
                <a:ea typeface="汉仪粗黑简" panose="02010600000101010101" charset="-122"/>
                <a:cs typeface="+mn-cs"/>
              </a:rPr>
              <a:t>对照并列复句</a:t>
            </a:r>
            <a:endParaRPr kumimoji="0" lang="zh-CN" altLang="en-US" sz="2800" b="0" i="0" u="none" strike="noStrike" kern="1200" cap="none" spc="0" normalizeH="0" baseline="0" noProof="0" dirty="0">
              <a:ln>
                <a:noFill/>
              </a:ln>
              <a:solidFill>
                <a:schemeClr val="tx1"/>
              </a:solidFill>
              <a:effectLst/>
              <a:uLnTx/>
              <a:uFillTx/>
              <a:latin typeface="汉仪粗黑简" panose="02010600000101010101" charset="-122"/>
              <a:ea typeface="汉仪粗黑简" panose="02010600000101010101" charset="-122"/>
              <a:cs typeface="+mn-cs"/>
            </a:endParaRPr>
          </a:p>
        </p:txBody>
      </p:sp>
      <p:sp>
        <p:nvSpPr>
          <p:cNvPr id="4" name="文本框 3"/>
          <p:cNvSpPr txBox="1"/>
          <p:nvPr/>
        </p:nvSpPr>
        <p:spPr>
          <a:xfrm>
            <a:off x="1055370" y="1484630"/>
            <a:ext cx="6235065" cy="4505960"/>
          </a:xfrm>
          <a:prstGeom prst="rect">
            <a:avLst/>
          </a:prstGeom>
          <a:noFill/>
        </p:spPr>
        <p:txBody>
          <a:bodyPr wrap="square" rtlCol="0">
            <a:noAutofit/>
          </a:bodyPr>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对照并列复句也有些常用句式，英译办法如下所示:</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1.“不是......分明是/而是.....”，可译为instead of being...</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be obviously ...., not that ... but that ..., not so</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much ... as .... no/none other than等。</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2.“是......而不是.……”，可译为..rather than l, more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than...等。</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 name="流程图: 手动输入 10"/>
          <p:cNvSpPr/>
          <p:nvPr/>
        </p:nvSpPr>
        <p:spPr>
          <a:xfrm>
            <a:off x="-26987" y="4508500"/>
            <a:ext cx="12192000" cy="2476500"/>
          </a:xfrm>
          <a:prstGeom prst="flowChartManualInput">
            <a:avLst/>
          </a:prstGeom>
          <a:gradFill>
            <a:gsLst>
              <a:gs pos="41000">
                <a:srgbClr val="AF1509">
                  <a:alpha val="6000"/>
                </a:srgbClr>
              </a:gs>
              <a:gs pos="0">
                <a:srgbClr val="F01C0E"/>
              </a:gs>
              <a:gs pos="84000">
                <a:srgbClr val="AF150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5" name="文本框 4"/>
          <p:cNvSpPr txBox="1"/>
          <p:nvPr/>
        </p:nvSpPr>
        <p:spPr>
          <a:xfrm>
            <a:off x="258763" y="-149225"/>
            <a:ext cx="735012" cy="3381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600" dirty="0">
                <a:solidFill>
                  <a:schemeClr val="bg1"/>
                </a:solidFill>
                <a:latin typeface="Bauhaus LT Heavy"/>
              </a:rPr>
              <a:t> TITLE</a:t>
            </a:r>
            <a:endParaRPr lang="en-US" altLang="zh-CN" sz="1600" dirty="0">
              <a:solidFill>
                <a:schemeClr val="bg1"/>
              </a:solidFill>
              <a:latin typeface="Bauhaus LT Heavy"/>
            </a:endParaRPr>
          </a:p>
        </p:txBody>
      </p:sp>
      <p:sp>
        <p:nvSpPr>
          <p:cNvPr id="6" name="圆角矩形 5"/>
          <p:cNvSpPr/>
          <p:nvPr/>
        </p:nvSpPr>
        <p:spPr>
          <a:xfrm>
            <a:off x="361950" y="144463"/>
            <a:ext cx="528638" cy="292100"/>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600" b="0" i="0" u="none" strike="noStrike" kern="1200" cap="none" spc="0" normalizeH="0" baseline="0" noProof="0">
              <a:ln>
                <a:noFill/>
              </a:ln>
              <a:solidFill>
                <a:schemeClr val="bg1"/>
              </a:solidFill>
              <a:effectLst/>
              <a:uLnTx/>
              <a:uFillTx/>
              <a:latin typeface="+mn-lt"/>
              <a:ea typeface="+mn-ea"/>
              <a:cs typeface="+mn-cs"/>
            </a:endParaRPr>
          </a:p>
        </p:txBody>
      </p:sp>
      <p:pic>
        <p:nvPicPr>
          <p:cNvPr id="8" name="图片 7"/>
          <p:cNvPicPr>
            <a:picLocks noChangeAspect="1"/>
          </p:cNvPicPr>
          <p:nvPr/>
        </p:nvPicPr>
        <p:blipFill rotWithShape="1">
          <a:blip r:embed="rId1" cstate="email">
            <a:alphaModFix amt="92000"/>
          </a:blip>
          <a:srcRect/>
          <a:stretch>
            <a:fillRect/>
          </a:stretch>
        </p:blipFill>
        <p:spPr>
          <a:xfrm>
            <a:off x="5436839" y="-5691933"/>
            <a:ext cx="6851849" cy="12629348"/>
          </a:xfrm>
          <a:prstGeom prst="rect">
            <a:avLst/>
          </a:prstGeom>
          <a:effectLst>
            <a:outerShdw dir="18900000" sy="23000" kx="-1200000" algn="bl" rotWithShape="0">
              <a:prstClr val="black">
                <a:alpha val="7000"/>
              </a:prstClr>
            </a:outerShdw>
            <a:softEdge rad="6350"/>
          </a:effectLst>
        </p:spPr>
      </p:pic>
      <p:sp>
        <p:nvSpPr>
          <p:cNvPr id="7" name="椭圆 6"/>
          <p:cNvSpPr/>
          <p:nvPr/>
        </p:nvSpPr>
        <p:spPr>
          <a:xfrm>
            <a:off x="2047875" y="542925"/>
            <a:ext cx="5014913" cy="5975350"/>
          </a:xfrm>
          <a:prstGeom prst="ellipse">
            <a:avLst/>
          </a:prstGeom>
          <a:blipFill dpi="0" rotWithShape="1">
            <a:blip r:embed="rId2" cstate="email">
              <a:alphaModFix amt="83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2047875" y="3051175"/>
            <a:ext cx="3311525" cy="203009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Text text text text text text text </a:t>
            </a:r>
            <a:endParaRPr lang="en-US" altLang="zh-CN" sz="1400" dirty="0">
              <a:solidFill>
                <a:schemeClr val="bg1"/>
              </a:solidFill>
              <a:latin typeface="Gotham Rounded Book"/>
            </a:endParaRPr>
          </a:p>
          <a:p>
            <a:pPr marL="0" lvl="0" indent="0" eaLnBrk="1" hangingPunct="1">
              <a:lnSpc>
                <a:spcPct val="100000"/>
              </a:lnSpc>
              <a:spcBef>
                <a:spcPct val="0"/>
              </a:spcBef>
              <a:buFontTx/>
              <a:buNone/>
            </a:pPr>
            <a:r>
              <a:rPr lang="en-US" altLang="zh-CN" sz="1400" dirty="0">
                <a:solidFill>
                  <a:schemeClr val="bg1"/>
                </a:solidFill>
                <a:latin typeface="Gotham Rounded Book"/>
              </a:rPr>
              <a:t>Text text text text text text text</a:t>
            </a:r>
            <a:endParaRPr lang="en-US" altLang="zh-CN" sz="1400" dirty="0">
              <a:solidFill>
                <a:schemeClr val="bg1"/>
              </a:solidFill>
              <a:latin typeface="Gotham Rounded Book"/>
            </a:endParaRPr>
          </a:p>
          <a:p>
            <a:pPr marL="0" lvl="0" indent="0" eaLnBrk="1" hangingPunct="1">
              <a:lnSpc>
                <a:spcPct val="100000"/>
              </a:lnSpc>
              <a:spcBef>
                <a:spcPct val="0"/>
              </a:spcBef>
              <a:buFontTx/>
              <a:buNone/>
            </a:pPr>
            <a:endParaRPr lang="en-US" altLang="zh-CN" sz="1400" dirty="0">
              <a:solidFill>
                <a:schemeClr val="bg1"/>
              </a:solidFill>
              <a:latin typeface="Gotham Rounded Book"/>
            </a:endParaRPr>
          </a:p>
        </p:txBody>
      </p:sp>
      <p:sp>
        <p:nvSpPr>
          <p:cNvPr id="15" name="矩形 14"/>
          <p:cNvSpPr/>
          <p:nvPr/>
        </p:nvSpPr>
        <p:spPr>
          <a:xfrm>
            <a:off x="2566988" y="1009650"/>
            <a:ext cx="3309937" cy="7381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1400" dirty="0">
                <a:solidFill>
                  <a:schemeClr val="bg1"/>
                </a:solidFill>
                <a:latin typeface="Gotham Rounded Book"/>
              </a:rPr>
              <a:t>Text text text text text text text </a:t>
            </a:r>
            <a:endParaRPr lang="en-US" altLang="zh-CN" sz="1400" dirty="0">
              <a:solidFill>
                <a:schemeClr val="bg1"/>
              </a:solidFill>
              <a:latin typeface="Gotham Rounded Book"/>
            </a:endParaRPr>
          </a:p>
          <a:p>
            <a:pPr marL="0" lvl="0" indent="0" eaLnBrk="1" hangingPunct="1">
              <a:lnSpc>
                <a:spcPct val="100000"/>
              </a:lnSpc>
              <a:spcBef>
                <a:spcPct val="0"/>
              </a:spcBef>
              <a:buFontTx/>
              <a:buNone/>
            </a:pPr>
            <a:r>
              <a:rPr lang="en-US" altLang="zh-CN" sz="1400" dirty="0">
                <a:solidFill>
                  <a:schemeClr val="bg1"/>
                </a:solidFill>
                <a:latin typeface="Gotham Rounded Book"/>
              </a:rPr>
              <a:t>Text text text text text text text</a:t>
            </a:r>
            <a:endParaRPr lang="en-US" altLang="zh-CN" sz="1400" dirty="0">
              <a:solidFill>
                <a:schemeClr val="bg1"/>
              </a:solidFill>
              <a:latin typeface="Gotham Rounded Book"/>
            </a:endParaRPr>
          </a:p>
          <a:p>
            <a:pPr marL="0" lvl="0" indent="0" eaLnBrk="1" hangingPunct="1">
              <a:lnSpc>
                <a:spcPct val="100000"/>
              </a:lnSpc>
              <a:spcBef>
                <a:spcPct val="0"/>
              </a:spcBef>
              <a:buFontTx/>
              <a:buNone/>
            </a:pPr>
            <a:r>
              <a:rPr lang="en-US" altLang="zh-CN" sz="1400" dirty="0">
                <a:solidFill>
                  <a:schemeClr val="bg1"/>
                </a:solidFill>
                <a:latin typeface="Gotham Rounded Book"/>
              </a:rPr>
              <a:t>Text text text text text text text</a:t>
            </a:r>
            <a:endParaRPr lang="en-US" altLang="zh-CN" sz="1400" dirty="0">
              <a:solidFill>
                <a:schemeClr val="bg1"/>
              </a:solidFill>
              <a:latin typeface="Gotham Rounded Book"/>
            </a:endParaRPr>
          </a:p>
        </p:txBody>
      </p:sp>
      <p:sp>
        <p:nvSpPr>
          <p:cNvPr id="8207" name="Freeform 5"/>
          <p:cNvSpPr/>
          <p:nvPr/>
        </p:nvSpPr>
        <p:spPr>
          <a:xfrm>
            <a:off x="-24130" y="6265863"/>
            <a:ext cx="5122863" cy="6731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6466" h="848">
                <a:moveTo>
                  <a:pt x="0" y="848"/>
                </a:moveTo>
                <a:lnTo>
                  <a:pt x="0" y="775"/>
                </a:lnTo>
                <a:lnTo>
                  <a:pt x="61" y="775"/>
                </a:lnTo>
                <a:lnTo>
                  <a:pt x="61" y="722"/>
                </a:lnTo>
                <a:lnTo>
                  <a:pt x="97" y="722"/>
                </a:lnTo>
                <a:lnTo>
                  <a:pt x="97" y="693"/>
                </a:lnTo>
                <a:lnTo>
                  <a:pt x="132" y="693"/>
                </a:lnTo>
                <a:lnTo>
                  <a:pt x="132" y="720"/>
                </a:lnTo>
                <a:lnTo>
                  <a:pt x="191" y="720"/>
                </a:lnTo>
                <a:lnTo>
                  <a:pt x="191" y="744"/>
                </a:lnTo>
                <a:lnTo>
                  <a:pt x="224" y="744"/>
                </a:lnTo>
                <a:lnTo>
                  <a:pt x="224" y="789"/>
                </a:lnTo>
                <a:lnTo>
                  <a:pt x="265" y="789"/>
                </a:lnTo>
                <a:lnTo>
                  <a:pt x="265" y="736"/>
                </a:lnTo>
                <a:lnTo>
                  <a:pt x="312" y="736"/>
                </a:lnTo>
                <a:lnTo>
                  <a:pt x="314" y="617"/>
                </a:lnTo>
                <a:lnTo>
                  <a:pt x="350" y="617"/>
                </a:lnTo>
                <a:lnTo>
                  <a:pt x="350" y="596"/>
                </a:lnTo>
                <a:lnTo>
                  <a:pt x="385" y="598"/>
                </a:lnTo>
                <a:lnTo>
                  <a:pt x="385" y="622"/>
                </a:lnTo>
                <a:lnTo>
                  <a:pt x="399" y="622"/>
                </a:lnTo>
                <a:lnTo>
                  <a:pt x="399" y="572"/>
                </a:lnTo>
                <a:lnTo>
                  <a:pt x="447" y="574"/>
                </a:lnTo>
                <a:lnTo>
                  <a:pt x="447" y="600"/>
                </a:lnTo>
                <a:lnTo>
                  <a:pt x="470" y="600"/>
                </a:lnTo>
                <a:lnTo>
                  <a:pt x="470" y="744"/>
                </a:lnTo>
                <a:lnTo>
                  <a:pt x="496" y="744"/>
                </a:lnTo>
                <a:lnTo>
                  <a:pt x="496" y="772"/>
                </a:lnTo>
                <a:lnTo>
                  <a:pt x="529" y="772"/>
                </a:lnTo>
                <a:lnTo>
                  <a:pt x="529" y="560"/>
                </a:lnTo>
                <a:lnTo>
                  <a:pt x="567" y="560"/>
                </a:lnTo>
                <a:lnTo>
                  <a:pt x="567" y="536"/>
                </a:lnTo>
                <a:lnTo>
                  <a:pt x="655" y="536"/>
                </a:lnTo>
                <a:lnTo>
                  <a:pt x="655" y="560"/>
                </a:lnTo>
                <a:lnTo>
                  <a:pt x="697" y="560"/>
                </a:lnTo>
                <a:lnTo>
                  <a:pt x="697" y="767"/>
                </a:lnTo>
                <a:lnTo>
                  <a:pt x="875" y="767"/>
                </a:lnTo>
                <a:lnTo>
                  <a:pt x="875" y="472"/>
                </a:lnTo>
                <a:lnTo>
                  <a:pt x="896" y="472"/>
                </a:lnTo>
                <a:lnTo>
                  <a:pt x="896" y="443"/>
                </a:lnTo>
                <a:lnTo>
                  <a:pt x="945" y="443"/>
                </a:lnTo>
                <a:lnTo>
                  <a:pt x="945" y="467"/>
                </a:lnTo>
                <a:lnTo>
                  <a:pt x="976" y="467"/>
                </a:lnTo>
                <a:lnTo>
                  <a:pt x="976" y="763"/>
                </a:lnTo>
                <a:lnTo>
                  <a:pt x="1007" y="763"/>
                </a:lnTo>
                <a:lnTo>
                  <a:pt x="1007" y="498"/>
                </a:lnTo>
                <a:lnTo>
                  <a:pt x="1028" y="498"/>
                </a:lnTo>
                <a:lnTo>
                  <a:pt x="1028" y="467"/>
                </a:lnTo>
                <a:lnTo>
                  <a:pt x="1090" y="467"/>
                </a:lnTo>
                <a:lnTo>
                  <a:pt x="1090" y="491"/>
                </a:lnTo>
                <a:lnTo>
                  <a:pt x="1113" y="491"/>
                </a:lnTo>
                <a:lnTo>
                  <a:pt x="1113" y="648"/>
                </a:lnTo>
                <a:lnTo>
                  <a:pt x="1139" y="648"/>
                </a:lnTo>
                <a:lnTo>
                  <a:pt x="1139" y="617"/>
                </a:lnTo>
                <a:lnTo>
                  <a:pt x="1168" y="617"/>
                </a:lnTo>
                <a:lnTo>
                  <a:pt x="1168" y="648"/>
                </a:lnTo>
                <a:lnTo>
                  <a:pt x="1194" y="648"/>
                </a:lnTo>
                <a:lnTo>
                  <a:pt x="1194" y="598"/>
                </a:lnTo>
                <a:lnTo>
                  <a:pt x="1333" y="598"/>
                </a:lnTo>
                <a:lnTo>
                  <a:pt x="1333" y="755"/>
                </a:lnTo>
                <a:lnTo>
                  <a:pt x="1376" y="755"/>
                </a:lnTo>
                <a:lnTo>
                  <a:pt x="1378" y="651"/>
                </a:lnTo>
                <a:lnTo>
                  <a:pt x="1513" y="651"/>
                </a:lnTo>
                <a:lnTo>
                  <a:pt x="1513" y="746"/>
                </a:lnTo>
                <a:lnTo>
                  <a:pt x="1584" y="748"/>
                </a:lnTo>
                <a:lnTo>
                  <a:pt x="1584" y="572"/>
                </a:lnTo>
                <a:lnTo>
                  <a:pt x="1608" y="572"/>
                </a:lnTo>
                <a:lnTo>
                  <a:pt x="1608" y="541"/>
                </a:lnTo>
                <a:lnTo>
                  <a:pt x="1660" y="541"/>
                </a:lnTo>
                <a:lnTo>
                  <a:pt x="1660" y="570"/>
                </a:lnTo>
                <a:lnTo>
                  <a:pt x="1714" y="570"/>
                </a:lnTo>
                <a:lnTo>
                  <a:pt x="1714" y="600"/>
                </a:lnTo>
                <a:lnTo>
                  <a:pt x="1761" y="600"/>
                </a:lnTo>
                <a:lnTo>
                  <a:pt x="1759" y="755"/>
                </a:lnTo>
                <a:lnTo>
                  <a:pt x="1790" y="755"/>
                </a:lnTo>
                <a:lnTo>
                  <a:pt x="1792" y="641"/>
                </a:lnTo>
                <a:lnTo>
                  <a:pt x="1811" y="641"/>
                </a:lnTo>
                <a:lnTo>
                  <a:pt x="1811" y="615"/>
                </a:lnTo>
                <a:lnTo>
                  <a:pt x="1865" y="615"/>
                </a:lnTo>
                <a:lnTo>
                  <a:pt x="1865" y="643"/>
                </a:lnTo>
                <a:lnTo>
                  <a:pt x="1898" y="643"/>
                </a:lnTo>
                <a:lnTo>
                  <a:pt x="1898" y="732"/>
                </a:lnTo>
                <a:lnTo>
                  <a:pt x="2021" y="732"/>
                </a:lnTo>
                <a:lnTo>
                  <a:pt x="2024" y="398"/>
                </a:lnTo>
                <a:lnTo>
                  <a:pt x="2038" y="398"/>
                </a:lnTo>
                <a:lnTo>
                  <a:pt x="2038" y="317"/>
                </a:lnTo>
                <a:lnTo>
                  <a:pt x="2061" y="317"/>
                </a:lnTo>
                <a:lnTo>
                  <a:pt x="2061" y="267"/>
                </a:lnTo>
                <a:lnTo>
                  <a:pt x="2199" y="267"/>
                </a:lnTo>
                <a:lnTo>
                  <a:pt x="2199" y="314"/>
                </a:lnTo>
                <a:lnTo>
                  <a:pt x="2241" y="314"/>
                </a:lnTo>
                <a:lnTo>
                  <a:pt x="2239" y="753"/>
                </a:lnTo>
                <a:lnTo>
                  <a:pt x="2281" y="753"/>
                </a:lnTo>
                <a:lnTo>
                  <a:pt x="2281" y="553"/>
                </a:lnTo>
                <a:lnTo>
                  <a:pt x="2303" y="553"/>
                </a:lnTo>
                <a:lnTo>
                  <a:pt x="2303" y="493"/>
                </a:lnTo>
                <a:lnTo>
                  <a:pt x="2333" y="493"/>
                </a:lnTo>
                <a:lnTo>
                  <a:pt x="2333" y="522"/>
                </a:lnTo>
                <a:lnTo>
                  <a:pt x="2369" y="522"/>
                </a:lnTo>
                <a:lnTo>
                  <a:pt x="2369" y="543"/>
                </a:lnTo>
                <a:lnTo>
                  <a:pt x="2400" y="543"/>
                </a:lnTo>
                <a:lnTo>
                  <a:pt x="2397" y="755"/>
                </a:lnTo>
                <a:lnTo>
                  <a:pt x="2423" y="755"/>
                </a:lnTo>
                <a:lnTo>
                  <a:pt x="2423" y="710"/>
                </a:lnTo>
                <a:lnTo>
                  <a:pt x="2459" y="713"/>
                </a:lnTo>
                <a:lnTo>
                  <a:pt x="2459" y="488"/>
                </a:lnTo>
                <a:lnTo>
                  <a:pt x="2475" y="488"/>
                </a:lnTo>
                <a:lnTo>
                  <a:pt x="2489" y="469"/>
                </a:lnTo>
                <a:lnTo>
                  <a:pt x="2539" y="469"/>
                </a:lnTo>
                <a:lnTo>
                  <a:pt x="2539" y="493"/>
                </a:lnTo>
                <a:lnTo>
                  <a:pt x="2563" y="493"/>
                </a:lnTo>
                <a:lnTo>
                  <a:pt x="2560" y="741"/>
                </a:lnTo>
                <a:lnTo>
                  <a:pt x="2683" y="744"/>
                </a:lnTo>
                <a:lnTo>
                  <a:pt x="2683" y="379"/>
                </a:lnTo>
                <a:lnTo>
                  <a:pt x="2745" y="379"/>
                </a:lnTo>
                <a:lnTo>
                  <a:pt x="2745" y="410"/>
                </a:lnTo>
                <a:lnTo>
                  <a:pt x="2759" y="410"/>
                </a:lnTo>
                <a:lnTo>
                  <a:pt x="2759" y="391"/>
                </a:lnTo>
                <a:lnTo>
                  <a:pt x="2851" y="391"/>
                </a:lnTo>
                <a:lnTo>
                  <a:pt x="2851" y="419"/>
                </a:lnTo>
                <a:lnTo>
                  <a:pt x="2877" y="419"/>
                </a:lnTo>
                <a:lnTo>
                  <a:pt x="2877" y="741"/>
                </a:lnTo>
                <a:lnTo>
                  <a:pt x="2913" y="741"/>
                </a:lnTo>
                <a:lnTo>
                  <a:pt x="2913" y="639"/>
                </a:lnTo>
                <a:lnTo>
                  <a:pt x="2941" y="639"/>
                </a:lnTo>
                <a:lnTo>
                  <a:pt x="2941" y="612"/>
                </a:lnTo>
                <a:lnTo>
                  <a:pt x="2977" y="612"/>
                </a:lnTo>
                <a:lnTo>
                  <a:pt x="2977" y="639"/>
                </a:lnTo>
                <a:lnTo>
                  <a:pt x="3017" y="641"/>
                </a:lnTo>
                <a:lnTo>
                  <a:pt x="3014" y="739"/>
                </a:lnTo>
                <a:lnTo>
                  <a:pt x="3071" y="739"/>
                </a:lnTo>
                <a:lnTo>
                  <a:pt x="3073" y="493"/>
                </a:lnTo>
                <a:lnTo>
                  <a:pt x="3092" y="493"/>
                </a:lnTo>
                <a:lnTo>
                  <a:pt x="3092" y="410"/>
                </a:lnTo>
                <a:lnTo>
                  <a:pt x="3218" y="410"/>
                </a:lnTo>
                <a:lnTo>
                  <a:pt x="3218" y="446"/>
                </a:lnTo>
                <a:lnTo>
                  <a:pt x="3248" y="446"/>
                </a:lnTo>
                <a:lnTo>
                  <a:pt x="3248" y="605"/>
                </a:lnTo>
                <a:lnTo>
                  <a:pt x="3334" y="605"/>
                </a:lnTo>
                <a:lnTo>
                  <a:pt x="3336" y="33"/>
                </a:lnTo>
                <a:lnTo>
                  <a:pt x="3348" y="33"/>
                </a:lnTo>
                <a:lnTo>
                  <a:pt x="3348" y="0"/>
                </a:lnTo>
                <a:lnTo>
                  <a:pt x="3423" y="0"/>
                </a:lnTo>
                <a:lnTo>
                  <a:pt x="3423" y="16"/>
                </a:lnTo>
                <a:lnTo>
                  <a:pt x="3466" y="16"/>
                </a:lnTo>
                <a:lnTo>
                  <a:pt x="3464" y="620"/>
                </a:lnTo>
                <a:lnTo>
                  <a:pt x="3575" y="620"/>
                </a:lnTo>
                <a:lnTo>
                  <a:pt x="3577" y="460"/>
                </a:lnTo>
                <a:lnTo>
                  <a:pt x="3662" y="460"/>
                </a:lnTo>
                <a:lnTo>
                  <a:pt x="3662" y="329"/>
                </a:lnTo>
                <a:lnTo>
                  <a:pt x="3788" y="331"/>
                </a:lnTo>
                <a:lnTo>
                  <a:pt x="3785" y="372"/>
                </a:lnTo>
                <a:lnTo>
                  <a:pt x="3816" y="372"/>
                </a:lnTo>
                <a:lnTo>
                  <a:pt x="3816" y="474"/>
                </a:lnTo>
                <a:lnTo>
                  <a:pt x="3851" y="474"/>
                </a:lnTo>
                <a:lnTo>
                  <a:pt x="3851" y="441"/>
                </a:lnTo>
                <a:lnTo>
                  <a:pt x="3932" y="441"/>
                </a:lnTo>
                <a:lnTo>
                  <a:pt x="3932" y="477"/>
                </a:lnTo>
                <a:lnTo>
                  <a:pt x="3970" y="479"/>
                </a:lnTo>
                <a:lnTo>
                  <a:pt x="3967" y="546"/>
                </a:lnTo>
                <a:lnTo>
                  <a:pt x="3991" y="546"/>
                </a:lnTo>
                <a:lnTo>
                  <a:pt x="3991" y="298"/>
                </a:lnTo>
                <a:lnTo>
                  <a:pt x="4014" y="298"/>
                </a:lnTo>
                <a:lnTo>
                  <a:pt x="4014" y="250"/>
                </a:lnTo>
                <a:lnTo>
                  <a:pt x="4057" y="250"/>
                </a:lnTo>
                <a:lnTo>
                  <a:pt x="4111" y="250"/>
                </a:lnTo>
                <a:lnTo>
                  <a:pt x="4111" y="274"/>
                </a:lnTo>
                <a:lnTo>
                  <a:pt x="4159" y="274"/>
                </a:lnTo>
                <a:lnTo>
                  <a:pt x="4159" y="419"/>
                </a:lnTo>
                <a:lnTo>
                  <a:pt x="4208" y="419"/>
                </a:lnTo>
                <a:lnTo>
                  <a:pt x="4208" y="384"/>
                </a:lnTo>
                <a:lnTo>
                  <a:pt x="4263" y="386"/>
                </a:lnTo>
                <a:lnTo>
                  <a:pt x="4263" y="410"/>
                </a:lnTo>
                <a:lnTo>
                  <a:pt x="4334" y="410"/>
                </a:lnTo>
                <a:lnTo>
                  <a:pt x="4334" y="462"/>
                </a:lnTo>
                <a:lnTo>
                  <a:pt x="4360" y="462"/>
                </a:lnTo>
                <a:lnTo>
                  <a:pt x="4360" y="436"/>
                </a:lnTo>
                <a:lnTo>
                  <a:pt x="4383" y="436"/>
                </a:lnTo>
                <a:lnTo>
                  <a:pt x="4383" y="410"/>
                </a:lnTo>
                <a:lnTo>
                  <a:pt x="4440" y="410"/>
                </a:lnTo>
                <a:lnTo>
                  <a:pt x="4438" y="436"/>
                </a:lnTo>
                <a:lnTo>
                  <a:pt x="4478" y="436"/>
                </a:lnTo>
                <a:lnTo>
                  <a:pt x="4478" y="455"/>
                </a:lnTo>
                <a:lnTo>
                  <a:pt x="4494" y="455"/>
                </a:lnTo>
                <a:lnTo>
                  <a:pt x="4494" y="510"/>
                </a:lnTo>
                <a:lnTo>
                  <a:pt x="4523" y="510"/>
                </a:lnTo>
                <a:lnTo>
                  <a:pt x="4523" y="474"/>
                </a:lnTo>
                <a:lnTo>
                  <a:pt x="4580" y="474"/>
                </a:lnTo>
                <a:lnTo>
                  <a:pt x="4580" y="450"/>
                </a:lnTo>
                <a:lnTo>
                  <a:pt x="4603" y="450"/>
                </a:lnTo>
                <a:lnTo>
                  <a:pt x="4603" y="438"/>
                </a:lnTo>
                <a:lnTo>
                  <a:pt x="4658" y="438"/>
                </a:lnTo>
                <a:lnTo>
                  <a:pt x="4658" y="465"/>
                </a:lnTo>
                <a:lnTo>
                  <a:pt x="4695" y="465"/>
                </a:lnTo>
                <a:lnTo>
                  <a:pt x="4695" y="491"/>
                </a:lnTo>
                <a:lnTo>
                  <a:pt x="4743" y="491"/>
                </a:lnTo>
                <a:lnTo>
                  <a:pt x="4743" y="524"/>
                </a:lnTo>
                <a:lnTo>
                  <a:pt x="4764" y="524"/>
                </a:lnTo>
                <a:lnTo>
                  <a:pt x="4764" y="693"/>
                </a:lnTo>
                <a:lnTo>
                  <a:pt x="4773" y="693"/>
                </a:lnTo>
                <a:lnTo>
                  <a:pt x="4773" y="646"/>
                </a:lnTo>
                <a:lnTo>
                  <a:pt x="4792" y="646"/>
                </a:lnTo>
                <a:lnTo>
                  <a:pt x="4795" y="503"/>
                </a:lnTo>
                <a:lnTo>
                  <a:pt x="4807" y="503"/>
                </a:lnTo>
                <a:lnTo>
                  <a:pt x="4807" y="479"/>
                </a:lnTo>
                <a:lnTo>
                  <a:pt x="4847" y="479"/>
                </a:lnTo>
                <a:lnTo>
                  <a:pt x="4847" y="500"/>
                </a:lnTo>
                <a:lnTo>
                  <a:pt x="4861" y="500"/>
                </a:lnTo>
                <a:lnTo>
                  <a:pt x="4859" y="629"/>
                </a:lnTo>
                <a:lnTo>
                  <a:pt x="4878" y="629"/>
                </a:lnTo>
                <a:lnTo>
                  <a:pt x="4880" y="438"/>
                </a:lnTo>
                <a:lnTo>
                  <a:pt x="4989" y="441"/>
                </a:lnTo>
                <a:lnTo>
                  <a:pt x="4989" y="491"/>
                </a:lnTo>
                <a:lnTo>
                  <a:pt x="5003" y="491"/>
                </a:lnTo>
                <a:lnTo>
                  <a:pt x="5000" y="548"/>
                </a:lnTo>
                <a:lnTo>
                  <a:pt x="5010" y="548"/>
                </a:lnTo>
                <a:lnTo>
                  <a:pt x="5010" y="703"/>
                </a:lnTo>
                <a:lnTo>
                  <a:pt x="5041" y="703"/>
                </a:lnTo>
                <a:lnTo>
                  <a:pt x="5041" y="682"/>
                </a:lnTo>
                <a:lnTo>
                  <a:pt x="5052" y="682"/>
                </a:lnTo>
                <a:lnTo>
                  <a:pt x="5055" y="627"/>
                </a:lnTo>
                <a:lnTo>
                  <a:pt x="5067" y="627"/>
                </a:lnTo>
                <a:lnTo>
                  <a:pt x="5067" y="415"/>
                </a:lnTo>
                <a:lnTo>
                  <a:pt x="5149" y="415"/>
                </a:lnTo>
                <a:lnTo>
                  <a:pt x="5149" y="543"/>
                </a:lnTo>
                <a:lnTo>
                  <a:pt x="5161" y="543"/>
                </a:lnTo>
                <a:lnTo>
                  <a:pt x="5161" y="629"/>
                </a:lnTo>
                <a:lnTo>
                  <a:pt x="5199" y="631"/>
                </a:lnTo>
                <a:lnTo>
                  <a:pt x="5199" y="710"/>
                </a:lnTo>
                <a:lnTo>
                  <a:pt x="5220" y="710"/>
                </a:lnTo>
                <a:lnTo>
                  <a:pt x="5223" y="670"/>
                </a:lnTo>
                <a:lnTo>
                  <a:pt x="5261" y="670"/>
                </a:lnTo>
                <a:lnTo>
                  <a:pt x="5261" y="643"/>
                </a:lnTo>
                <a:lnTo>
                  <a:pt x="5395" y="643"/>
                </a:lnTo>
                <a:lnTo>
                  <a:pt x="5395" y="615"/>
                </a:lnTo>
                <a:lnTo>
                  <a:pt x="5431" y="615"/>
                </a:lnTo>
                <a:lnTo>
                  <a:pt x="5428" y="648"/>
                </a:lnTo>
                <a:lnTo>
                  <a:pt x="5464" y="648"/>
                </a:lnTo>
                <a:lnTo>
                  <a:pt x="5464" y="722"/>
                </a:lnTo>
                <a:lnTo>
                  <a:pt x="5495" y="722"/>
                </a:lnTo>
                <a:lnTo>
                  <a:pt x="5495" y="653"/>
                </a:lnTo>
                <a:lnTo>
                  <a:pt x="5516" y="653"/>
                </a:lnTo>
                <a:lnTo>
                  <a:pt x="5516" y="546"/>
                </a:lnTo>
                <a:lnTo>
                  <a:pt x="5537" y="546"/>
                </a:lnTo>
                <a:lnTo>
                  <a:pt x="5537" y="500"/>
                </a:lnTo>
                <a:lnTo>
                  <a:pt x="5561" y="503"/>
                </a:lnTo>
                <a:lnTo>
                  <a:pt x="5575" y="484"/>
                </a:lnTo>
                <a:lnTo>
                  <a:pt x="5618" y="484"/>
                </a:lnTo>
                <a:lnTo>
                  <a:pt x="5618" y="255"/>
                </a:lnTo>
                <a:lnTo>
                  <a:pt x="5707" y="255"/>
                </a:lnTo>
                <a:lnTo>
                  <a:pt x="5705" y="486"/>
                </a:lnTo>
                <a:lnTo>
                  <a:pt x="5755" y="486"/>
                </a:lnTo>
                <a:lnTo>
                  <a:pt x="5755" y="662"/>
                </a:lnTo>
                <a:lnTo>
                  <a:pt x="5781" y="662"/>
                </a:lnTo>
                <a:lnTo>
                  <a:pt x="5783" y="443"/>
                </a:lnTo>
                <a:lnTo>
                  <a:pt x="5859" y="443"/>
                </a:lnTo>
                <a:lnTo>
                  <a:pt x="5859" y="467"/>
                </a:lnTo>
                <a:lnTo>
                  <a:pt x="5932" y="467"/>
                </a:lnTo>
                <a:lnTo>
                  <a:pt x="5932" y="548"/>
                </a:lnTo>
                <a:lnTo>
                  <a:pt x="5968" y="548"/>
                </a:lnTo>
                <a:lnTo>
                  <a:pt x="5968" y="488"/>
                </a:lnTo>
                <a:lnTo>
                  <a:pt x="6022" y="488"/>
                </a:lnTo>
                <a:lnTo>
                  <a:pt x="6022" y="455"/>
                </a:lnTo>
                <a:lnTo>
                  <a:pt x="6072" y="455"/>
                </a:lnTo>
                <a:lnTo>
                  <a:pt x="6072" y="653"/>
                </a:lnTo>
                <a:lnTo>
                  <a:pt x="6145" y="653"/>
                </a:lnTo>
                <a:lnTo>
                  <a:pt x="6147" y="429"/>
                </a:lnTo>
                <a:lnTo>
                  <a:pt x="6159" y="429"/>
                </a:lnTo>
                <a:lnTo>
                  <a:pt x="6159" y="410"/>
                </a:lnTo>
                <a:lnTo>
                  <a:pt x="6239" y="410"/>
                </a:lnTo>
                <a:lnTo>
                  <a:pt x="6237" y="446"/>
                </a:lnTo>
                <a:lnTo>
                  <a:pt x="6325" y="446"/>
                </a:lnTo>
                <a:lnTo>
                  <a:pt x="6325" y="674"/>
                </a:lnTo>
                <a:lnTo>
                  <a:pt x="6365" y="674"/>
                </a:lnTo>
                <a:lnTo>
                  <a:pt x="6365" y="744"/>
                </a:lnTo>
                <a:lnTo>
                  <a:pt x="6410" y="744"/>
                </a:lnTo>
                <a:lnTo>
                  <a:pt x="6412" y="660"/>
                </a:lnTo>
                <a:lnTo>
                  <a:pt x="6436" y="660"/>
                </a:lnTo>
                <a:lnTo>
                  <a:pt x="6436" y="627"/>
                </a:lnTo>
                <a:lnTo>
                  <a:pt x="6466" y="627"/>
                </a:lnTo>
                <a:lnTo>
                  <a:pt x="6466" y="829"/>
                </a:lnTo>
                <a:lnTo>
                  <a:pt x="0" y="848"/>
                </a:lnTo>
                <a:close/>
              </a:path>
            </a:pathLst>
          </a:custGeom>
          <a:noFill/>
          <a:ln w="9525" cap="flat" cmpd="sng">
            <a:solidFill>
              <a:schemeClr val="bg1">
                <a:alpha val="54117"/>
              </a:schemeClr>
            </a:solidFill>
            <a:prstDash val="solid"/>
            <a:round/>
            <a:headEnd type="none" w="med" len="med"/>
            <a:tailEnd type="none" w="med" len="med"/>
          </a:ln>
        </p:spPr>
        <p:txBody>
          <a:bodyPr/>
          <a:p>
            <a:endParaRPr lang="zh-CN" altLang="en-US"/>
          </a:p>
        </p:txBody>
      </p:sp>
      <p:sp>
        <p:nvSpPr>
          <p:cNvPr id="4" name="文本框 3"/>
          <p:cNvSpPr txBox="1"/>
          <p:nvPr/>
        </p:nvSpPr>
        <p:spPr>
          <a:xfrm>
            <a:off x="1466850" y="3028315"/>
            <a:ext cx="309880" cy="368300"/>
          </a:xfrm>
          <a:prstGeom prst="rect">
            <a:avLst/>
          </a:prstGeom>
          <a:noFill/>
        </p:spPr>
        <p:txBody>
          <a:bodyPr wrap="square" rtlCol="0">
            <a:spAutoFit/>
          </a:bodyPr>
          <a:p>
            <a:endParaRPr lang="zh-CN" altLang="en-US"/>
          </a:p>
        </p:txBody>
      </p:sp>
      <p:sp>
        <p:nvSpPr>
          <p:cNvPr id="18" name="文本框 17"/>
          <p:cNvSpPr txBox="1"/>
          <p:nvPr/>
        </p:nvSpPr>
        <p:spPr>
          <a:xfrm>
            <a:off x="290195" y="335915"/>
            <a:ext cx="6596380" cy="6216015"/>
          </a:xfrm>
          <a:prstGeom prst="rect">
            <a:avLst/>
          </a:prstGeom>
          <a:noFill/>
        </p:spPr>
        <p:txBody>
          <a:bodyPr wrap="square" rtlCol="0">
            <a:spAutoFit/>
          </a:bodyPr>
          <a:p>
            <a:r>
              <a:rPr lang="en-US" altLang="zh-CN" sz="2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“....不.…..”，可按英语习惯选用合适的句型。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例如</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这不是化合物分明是混合物。</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Instead of being a compound, it is obviously a mixture.</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这个上帝不是别人，就是全中国人民大众。</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Our god is none other than the masses of the Chinese people.</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海洋不是分割了世界而是连接了世界。</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Oceans do not so much divide the world as they unite it.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我喜欢打排球，不喜欢打篮球。</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I would rather play volleyball than basketball.</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OR: I would prefer to play volleyball rather than basketball.</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OR: I prefer volleyball to basketball.</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anim to="" calcmode="lin" valueType="num">
                                      <p:cBhvr>
                                        <p:cTn id="19" dur="1" fill="hold"/>
                                        <p:tgtEl>
                                          <p:spTgt spid="18">
                                            <p:txEl>
                                              <p:pRg st="4" end="4"/>
                                            </p:txEl>
                                          </p:spTgt>
                                        </p:tgtEl>
                                      </p:cBhvr>
                                    </p:anim>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0"/>
                                          </p:stCondLst>
                                        </p:cTn>
                                        <p:tgtEl>
                                          <p:spTgt spid="18">
                                            <p:txEl>
                                              <p:pRg st="7" end="7"/>
                                            </p:txEl>
                                          </p:spTgt>
                                        </p:tgtEl>
                                        <p:attrNameLst>
                                          <p:attrName>style.visibility</p:attrName>
                                        </p:attrNameLst>
                                      </p:cBhvr>
                                      <p:to>
                                        <p:strVal val="visible"/>
                                      </p:to>
                                    </p:set>
                                    <p:anim to="" calcmode="lin" valueType="num">
                                      <p:cBhvr>
                                        <p:cTn id="24" dur="1" fill="hold"/>
                                        <p:tgtEl>
                                          <p:spTgt spid="18">
                                            <p:txEl>
                                              <p:pRg st="7" end="7"/>
                                            </p:txEl>
                                          </p:spTgt>
                                        </p:tgtEl>
                                      </p:cBhvr>
                                    </p:anim>
                                  </p:childTnLst>
                                </p:cTn>
                              </p:par>
                            </p:childTnLst>
                          </p:cTn>
                        </p:par>
                      </p:childTnLst>
                    </p:cTn>
                  </p:par>
                  <p:par>
                    <p:cTn id="25" fill="hold">
                      <p:stCondLst>
                        <p:cond delay="indefinite"/>
                      </p:stCondLst>
                      <p:childTnLst>
                        <p:par>
                          <p:cTn id="26" fill="hold">
                            <p:stCondLst>
                              <p:cond delay="0"/>
                            </p:stCondLst>
                            <p:childTnLst>
                              <p:par>
                                <p:cTn id="27" presetID="24" presetClass="entr" presetSubtype="0" fill="hold" nodeType="clickEffect">
                                  <p:stCondLst>
                                    <p:cond delay="0"/>
                                  </p:stCondLst>
                                  <p:childTnLst>
                                    <p:set>
                                      <p:cBhvr>
                                        <p:cTn id="28" dur="1" fill="hold">
                                          <p:stCondLst>
                                            <p:cond delay="0"/>
                                          </p:stCondLst>
                                        </p:cTn>
                                        <p:tgtEl>
                                          <p:spTgt spid="18">
                                            <p:txEl>
                                              <p:pRg st="10" end="10"/>
                                            </p:txEl>
                                          </p:spTgt>
                                        </p:tgtEl>
                                        <p:attrNameLst>
                                          <p:attrName>style.visibility</p:attrName>
                                        </p:attrNameLst>
                                      </p:cBhvr>
                                      <p:to>
                                        <p:strVal val="visible"/>
                                      </p:to>
                                    </p:set>
                                    <p:anim to="" calcmode="lin" valueType="num">
                                      <p:cBhvr>
                                        <p:cTn id="29" dur="1" fill="hold"/>
                                        <p:tgtEl>
                                          <p:spTgt spid="18">
                                            <p:txEl>
                                              <p:pRg st="10" end="10"/>
                                            </p:txEl>
                                          </p:spTgt>
                                        </p:tgtEl>
                                      </p:cBhvr>
                                    </p:anim>
                                  </p:childTnLst>
                                </p:cTn>
                              </p:par>
                            </p:childTnLst>
                          </p:cTn>
                        </p:par>
                      </p:childTnLst>
                    </p:cTn>
                  </p:par>
                  <p:par>
                    <p:cTn id="30" fill="hold">
                      <p:stCondLst>
                        <p:cond delay="indefinite"/>
                      </p:stCondLst>
                      <p:childTnLst>
                        <p:par>
                          <p:cTn id="31" fill="hold">
                            <p:stCondLst>
                              <p:cond delay="0"/>
                            </p:stCondLst>
                            <p:childTnLst>
                              <p:par>
                                <p:cTn id="32" presetID="24" presetClass="entr" presetSubtype="0" fill="hold" nodeType="clickEffect">
                                  <p:stCondLst>
                                    <p:cond delay="0"/>
                                  </p:stCondLst>
                                  <p:childTnLst>
                                    <p:set>
                                      <p:cBhvr>
                                        <p:cTn id="33" dur="1" fill="hold">
                                          <p:stCondLst>
                                            <p:cond delay="0"/>
                                          </p:stCondLst>
                                        </p:cTn>
                                        <p:tgtEl>
                                          <p:spTgt spid="18">
                                            <p:txEl>
                                              <p:pRg st="13" end="13"/>
                                            </p:txEl>
                                          </p:spTgt>
                                        </p:tgtEl>
                                        <p:attrNameLst>
                                          <p:attrName>style.visibility</p:attrName>
                                        </p:attrNameLst>
                                      </p:cBhvr>
                                      <p:to>
                                        <p:strVal val="visible"/>
                                      </p:to>
                                    </p:set>
                                    <p:anim to="" calcmode="lin" valueType="num">
                                      <p:cBhvr>
                                        <p:cTn id="34" dur="1" fill="hold"/>
                                        <p:tgtEl>
                                          <p:spTgt spid="18">
                                            <p:txEl>
                                              <p:pRg st="13" end="13"/>
                                            </p:txEl>
                                          </p:spTgt>
                                        </p:tgtEl>
                                      </p:cBhvr>
                                    </p:anim>
                                  </p:childTnLst>
                                </p:cTn>
                              </p:par>
                              <p:par>
                                <p:cTn id="35" presetID="24" presetClass="entr" presetSubtype="0" fill="hold" nodeType="withEffect">
                                  <p:stCondLst>
                                    <p:cond delay="0"/>
                                  </p:stCondLst>
                                  <p:childTnLst>
                                    <p:set>
                                      <p:cBhvr>
                                        <p:cTn id="36" dur="1" fill="hold">
                                          <p:stCondLst>
                                            <p:cond delay="0"/>
                                          </p:stCondLst>
                                        </p:cTn>
                                        <p:tgtEl>
                                          <p:spTgt spid="18">
                                            <p:txEl>
                                              <p:pRg st="14" end="14"/>
                                            </p:txEl>
                                          </p:spTgt>
                                        </p:tgtEl>
                                        <p:attrNameLst>
                                          <p:attrName>style.visibility</p:attrName>
                                        </p:attrNameLst>
                                      </p:cBhvr>
                                      <p:to>
                                        <p:strVal val="visible"/>
                                      </p:to>
                                    </p:set>
                                    <p:anim to="" calcmode="lin" valueType="num">
                                      <p:cBhvr>
                                        <p:cTn id="37" dur="1" fill="hold"/>
                                        <p:tgtEl>
                                          <p:spTgt spid="18">
                                            <p:txEl>
                                              <p:pRg st="14" end="14"/>
                                            </p:txEl>
                                          </p:spTgt>
                                        </p:tgtEl>
                                      </p:cBhvr>
                                    </p:anim>
                                  </p:childTnLst>
                                </p:cTn>
                              </p:par>
                              <p:par>
                                <p:cTn id="38" presetID="24" presetClass="entr" presetSubtype="0" fill="hold" nodeType="withEffect">
                                  <p:stCondLst>
                                    <p:cond delay="0"/>
                                  </p:stCondLst>
                                  <p:childTnLst>
                                    <p:set>
                                      <p:cBhvr>
                                        <p:cTn id="39" dur="1" fill="hold">
                                          <p:stCondLst>
                                            <p:cond delay="0"/>
                                          </p:stCondLst>
                                        </p:cTn>
                                        <p:tgtEl>
                                          <p:spTgt spid="18">
                                            <p:txEl>
                                              <p:pRg st="15" end="15"/>
                                            </p:txEl>
                                          </p:spTgt>
                                        </p:tgtEl>
                                        <p:attrNameLst>
                                          <p:attrName>style.visibility</p:attrName>
                                        </p:attrNameLst>
                                      </p:cBhvr>
                                      <p:to>
                                        <p:strVal val="visible"/>
                                      </p:to>
                                    </p:set>
                                    <p:anim to="" calcmode="lin" valueType="num">
                                      <p:cBhvr>
                                        <p:cTn id="40" dur="1" fill="hold"/>
                                        <p:tgtEl>
                                          <p:spTgt spid="18">
                                            <p:txEl>
                                              <p:pRg st="15" end="15"/>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a:xfrm>
            <a:off x="6096000" y="0"/>
            <a:ext cx="6153150" cy="6884988"/>
          </a:xfrm>
          <a:prstGeom prst="rect">
            <a:avLst/>
          </a:prstGeom>
          <a:solidFill>
            <a:srgbClr val="FED30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0244" name="组合 3"/>
          <p:cNvGrpSpPr/>
          <p:nvPr/>
        </p:nvGrpSpPr>
        <p:grpSpPr>
          <a:xfrm>
            <a:off x="6888162" y="1052513"/>
            <a:ext cx="4191000" cy="923925"/>
            <a:chOff x="804490" y="494869"/>
            <a:chExt cx="4191027" cy="923330"/>
          </a:xfrm>
        </p:grpSpPr>
        <p:sp>
          <p:nvSpPr>
            <p:cNvPr id="8" name="矩形 7"/>
            <p:cNvSpPr/>
            <p:nvPr/>
          </p:nvSpPr>
          <p:spPr>
            <a:xfrm>
              <a:off x="804490" y="494869"/>
              <a:ext cx="4191027" cy="92333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PART  TWO</a:t>
              </a:r>
              <a:endParaRPr kumimoji="0" lang="zh-CN" altLang="en-US"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3" name="圆角矩形 2"/>
            <p:cNvSpPr/>
            <p:nvPr/>
          </p:nvSpPr>
          <p:spPr>
            <a:xfrm>
              <a:off x="832431" y="494869"/>
              <a:ext cx="4162452" cy="92333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10245" name="图片 10"/>
          <p:cNvPicPr>
            <a:picLocks noChangeAspect="1"/>
          </p:cNvPicPr>
          <p:nvPr/>
        </p:nvPicPr>
        <p:blipFill>
          <a:blip r:embed="rId1"/>
          <a:stretch>
            <a:fillRect/>
          </a:stretch>
        </p:blipFill>
        <p:spPr>
          <a:xfrm>
            <a:off x="-1176337" y="26988"/>
            <a:ext cx="7300912" cy="6858000"/>
          </a:xfrm>
          <a:prstGeom prst="rect">
            <a:avLst/>
          </a:prstGeom>
          <a:noFill/>
          <a:ln w="9525">
            <a:noFill/>
          </a:ln>
        </p:spPr>
      </p:pic>
      <p:sp>
        <p:nvSpPr>
          <p:cNvPr id="5" name="Title 6"/>
          <p:cNvSpPr txBox="1"/>
          <p:nvPr>
            <p:custDataLst>
              <p:tags r:id="rId2"/>
            </p:custDataLst>
          </p:nvPr>
        </p:nvSpPr>
        <p:spPr>
          <a:xfrm>
            <a:off x="6775450" y="2493010"/>
            <a:ext cx="5022850" cy="207200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55600" lvl="0" indent="-355600" algn="l" fontAlgn="ctr">
              <a:lnSpc>
                <a:spcPct val="130000"/>
              </a:lnSpc>
              <a:spcBef>
                <a:spcPts val="1200"/>
              </a:spcBef>
              <a:spcAft>
                <a:spcPts val="0"/>
              </a:spcAft>
              <a:buSzPct val="100000"/>
              <a:buFont typeface="Wingdings 3" panose="05040102010807070707" charset="0"/>
              <a:buChar char="u"/>
            </a:pPr>
            <a:r>
              <a:rPr sz="2400"/>
              <a:t>Ecological concepts in traditional vernacular dwellings</a:t>
            </a:r>
            <a:endParaRPr sz="2400"/>
          </a:p>
          <a:p>
            <a:pPr marL="355600" lvl="0" indent="-355600" algn="l" fontAlgn="ctr">
              <a:lnSpc>
                <a:spcPct val="130000"/>
              </a:lnSpc>
              <a:spcBef>
                <a:spcPts val="1200"/>
              </a:spcBef>
              <a:spcAft>
                <a:spcPts val="0"/>
              </a:spcAft>
              <a:buSzPct val="100000"/>
              <a:buFont typeface="Wingdings 3" panose="05040102010807070707" charset="0"/>
              <a:buChar char="u"/>
            </a:pPr>
            <a:r>
              <a:rPr lang="zh-CN" sz="2400"/>
              <a:t>传统民居建筑体现的生态</a:t>
            </a:r>
            <a:r>
              <a:rPr lang="zh-CN" sz="2400"/>
              <a:t>思想</a:t>
            </a:r>
            <a:endParaRPr lang="zh-CN"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PLACING_PICTURE_USER_VIEWPORT" val="{&quot;height&quot;:10935,&quot;width&quot;:15062.499212598424}"/>
</p:tagLst>
</file>

<file path=ppt/tags/tag10.xml><?xml version="1.0" encoding="utf-8"?>
<p:tagLst xmlns:p="http://schemas.openxmlformats.org/presentationml/2006/main">
  <p:tag name="KSO_WM_UNIT_PLACING_PICTURE_USER_VIEWPORT" val="{&quot;height&quot;:6772.499212598425,&quot;width&quot;:7517.500787401575}"/>
</p:tagLst>
</file>

<file path=ppt/tags/tag11.xml><?xml version="1.0" encoding="utf-8"?>
<p:tagLst xmlns:p="http://schemas.openxmlformats.org/presentationml/2006/main">
  <p:tag name="MH" val="20150912115540"/>
  <p:tag name="MH_LIBRARY" val="GRAPHIC"/>
  <p:tag name="MH_TYPE" val="Text"/>
  <p:tag name="MH_ORDER" val="1"/>
</p:tagLst>
</file>

<file path=ppt/tags/tag12.xml><?xml version="1.0" encoding="utf-8"?>
<p:tagLst xmlns:p="http://schemas.openxmlformats.org/presentationml/2006/main">
  <p:tag name="KSO_WM_UNIT_TEXTBOXSTYLE_GUID" val="{aa2e9779-9572-4dc9-b0e8-a7c7d64e3de9}"/>
</p:tagLst>
</file>

<file path=ppt/tags/tag13.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i"/>
  <p:tag name="KSO_WM_UNIT_INDEX" val="1"/>
  <p:tag name="KSO_WM_UNIT_ID" val="mixed20201941_291*i*1"/>
  <p:tag name="KSO_WM_TEMPLATE_CATEGORY" val="mixed"/>
  <p:tag name="KSO_WM_TEMPLATE_INDEX" val="20201941"/>
  <p:tag name="KSO_WM_UNIT_LAYERLEVEL" val="1"/>
  <p:tag name="KSO_WM_TAG_VERSION" val="1.0"/>
  <p:tag name="KSO_WM_BEAUTIFY_FLAG" val="#wm#"/>
  <p:tag name="KSO_WM_UNIT_TEXTBOXSTYLE_GUID" val="{aa2e9779-9572-4dc9-b0e8-a7c7d64e3de9}"/>
</p:tagLst>
</file>

<file path=ppt/tags/tag14.xml><?xml version="1.0" encoding="utf-8"?>
<p:tagLst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i"/>
  <p:tag name="KSO_WM_UNIT_INDEX" val="2"/>
  <p:tag name="KSO_WM_UNIT_ID" val="mixed20201941_291*i*2"/>
  <p:tag name="KSO_WM_TEMPLATE_CATEGORY" val="mixed"/>
  <p:tag name="KSO_WM_TEMPLATE_INDEX" val="20201941"/>
  <p:tag name="KSO_WM_UNIT_LAYERLEVEL" val="1"/>
  <p:tag name="KSO_WM_TAG_VERSION" val="1.0"/>
  <p:tag name="KSO_WM_BEAUTIFY_FLAG" val="#wm#"/>
  <p:tag name="KSO_WM_UNIT_TEXTBOXSTYLE_GUID" val="{aa2e9779-9572-4dc9-b0e8-a7c7d64e3de9}"/>
</p:tagLst>
</file>

<file path=ppt/tags/tag15.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291*f*1"/>
  <p:tag name="KSO_WM_TEMPLATE_CATEGORY" val="mixed"/>
  <p:tag name="KSO_WM_TEMPLATE_INDEX" val="20201941"/>
  <p:tag name="KSO_WM_UNIT_LAYERLEVEL" val="1"/>
  <p:tag name="KSO_WM_TAG_VERSION" val="1.0"/>
  <p:tag name="KSO_WM_BEAUTIFY_FLAG" val="#wm#"/>
  <p:tag name="KSO_WM_UNIT_TEXTBOXSTYLE_GUID" val="{aa2e9779-9572-4dc9-b0e8-a7c7d64e3de9}"/>
  <p:tag name="KSO_WM_UNIT_TEXTBOXSTYLE_TEMPLATEID" val="3135481"/>
  <p:tag name="KSO_WM_UNIT_TEXTBOXSTYLE_TYPE" val="8"/>
</p:tagLst>
</file>

<file path=ppt/tags/tag16.xml><?xml version="1.0" encoding="utf-8"?>
<p:tagLst xmlns:p="http://schemas.openxmlformats.org/presentationml/2006/main">
  <p:tag name="MH" val="20150911174126"/>
  <p:tag name="MH_LIBRARY" val="GRAPHIC"/>
  <p:tag name="MH_ORDER" val="任意多边形 17"/>
</p:tagLst>
</file>

<file path=ppt/tags/tag17.xml><?xml version="1.0" encoding="utf-8"?>
<p:tagLst xmlns:p="http://schemas.openxmlformats.org/presentationml/2006/main">
  <p:tag name="MH" val="20150911174126"/>
  <p:tag name="MH_LIBRARY" val="GRAPHIC"/>
  <p:tag name="MH_ORDER" val="Text Box 20"/>
</p:tagLst>
</file>

<file path=ppt/tags/tag18.xml><?xml version="1.0" encoding="utf-8"?>
<p:tagLst xmlns:p="http://schemas.openxmlformats.org/presentationml/2006/main">
  <p:tag name="MH" val="20150911174126"/>
  <p:tag name="MH_LIBRARY" val="GRAPHIC"/>
  <p:tag name="MH_ORDER" val="直接连接符 22"/>
</p:tagLst>
</file>

<file path=ppt/tags/tag19.xml><?xml version="1.0" encoding="utf-8"?>
<p:tagLst xmlns:p="http://schemas.openxmlformats.org/presentationml/2006/main">
  <p:tag name="MH" val="20150911174126"/>
  <p:tag name="MH_LIBRARY" val="GRAPHIC"/>
  <p:tag name="MH_ORDER" val="直接连接符 24"/>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MH" val="20150911174126"/>
  <p:tag name="MH_LIBRARY" val="GRAPHIC"/>
  <p:tag name="MH_ORDER" val="Text Box 20"/>
</p:tagLst>
</file>

<file path=ppt/tags/tag21.xml><?xml version="1.0" encoding="utf-8"?>
<p:tagLst xmlns:p="http://schemas.openxmlformats.org/presentationml/2006/main">
  <p:tag name="KSO_WM_UNIT_TEXTBOXSTYLE_GUID" val="{aa8ee23c-0017-42fe-b12f-19f148b62623}"/>
</p:tagLst>
</file>

<file path=ppt/tags/tag22.xml><?xml version="1.0" encoding="utf-8"?>
<p:tagLst xmlns:p="http://schemas.openxmlformats.org/presentationml/2006/main">
  <p:tag name="KSO_WM_UNIT_TEXTBOXSTYLE_SHAPETYPE" val="1"/>
  <p:tag name="KSO_WM_UNIT_TEXTBOXSTYLE_ADJUSTLEFT" val="0_-36.07503"/>
  <p:tag name="KSO_WM_UNIT_TEXTBOXSTYLE_ADJUSTTOP" val="0_-34.05"/>
  <p:tag name="KSO_WM_UNIT_HIGHLIGHT" val="0"/>
  <p:tag name="KSO_WM_UNIT_COMPATIBLE" val="0"/>
  <p:tag name="KSO_WM_UNIT_DIAGRAM_ISNUMVISUAL" val="0"/>
  <p:tag name="KSO_WM_UNIT_DIAGRAM_ISREFERUNIT" val="0"/>
  <p:tag name="KSO_WM_UNIT_TYPE" val="i"/>
  <p:tag name="KSO_WM_UNIT_INDEX" val="1"/>
  <p:tag name="KSO_WM_UNIT_ID" val="mixed20201941_123*i*1"/>
  <p:tag name="KSO_WM_TEMPLATE_CATEGORY" val="mixed"/>
  <p:tag name="KSO_WM_TEMPLATE_INDEX" val="20201941"/>
  <p:tag name="KSO_WM_UNIT_LAYERLEVEL" val="1"/>
  <p:tag name="KSO_WM_TAG_VERSION" val="1.0"/>
  <p:tag name="KSO_WM_BEAUTIFY_FLAG" val="#wm#"/>
  <p:tag name="KSO_WM_UNIT_TEXTBOXSTYLE_GUID" val="{aa8ee23c-0017-42fe-b12f-19f148b62623}"/>
</p:tagLst>
</file>

<file path=ppt/tags/tag23.xml><?xml version="1.0" encoding="utf-8"?>
<p:tagLst xmlns:p="http://schemas.openxmlformats.org/presentationml/2006/main">
  <p:tag name="KSO_WM_UNIT_TEXTBOXSTYLE_SHAPETYPE" val="1"/>
  <p:tag name="KSO_WM_UNIT_TEXTBOXSTYLE_ADJUSTLEFT" val="100_-3.975037"/>
  <p:tag name="KSO_WM_UNIT_TEXTBOXSTYLE_ADJUSTTOP" val="100_-6.900314"/>
  <p:tag name="KSO_WM_UNIT_HIGHLIGHT" val="0"/>
  <p:tag name="KSO_WM_UNIT_COMPATIBLE" val="0"/>
  <p:tag name="KSO_WM_UNIT_DIAGRAM_ISNUMVISUAL" val="0"/>
  <p:tag name="KSO_WM_UNIT_DIAGRAM_ISREFERUNIT" val="0"/>
  <p:tag name="KSO_WM_UNIT_TYPE" val="i"/>
  <p:tag name="KSO_WM_UNIT_INDEX" val="2"/>
  <p:tag name="KSO_WM_UNIT_ID" val="mixed20201941_123*i*2"/>
  <p:tag name="KSO_WM_TEMPLATE_CATEGORY" val="mixed"/>
  <p:tag name="KSO_WM_TEMPLATE_INDEX" val="20201941"/>
  <p:tag name="KSO_WM_UNIT_LAYERLEVEL" val="1"/>
  <p:tag name="KSO_WM_TAG_VERSION" val="1.0"/>
  <p:tag name="KSO_WM_BEAUTIFY_FLAG" val="#wm#"/>
  <p:tag name="KSO_WM_UNIT_TEXTBOXSTYLE_GUID" val="{aa8ee23c-0017-42fe-b12f-19f148b62623}"/>
</p:tagLst>
</file>

<file path=ppt/tags/tag24.xml><?xml version="1.0" encoding="utf-8"?>
<p:tagLst xmlns:p="http://schemas.openxmlformats.org/presentationml/2006/main">
  <p:tag name="KSO_WM_UNIT_TEXTBOXSTYLE_SHAPETYPE" val="1"/>
  <p:tag name="KSO_WM_UNIT_TEXTBOXSTYLE_ADJUSTLEFT" val="0_-36.07503"/>
  <p:tag name="KSO_WM_UNIT_TEXTBOXSTYLE_ADJUSTTOP" val="0_-34.05"/>
  <p:tag name="KSO_WM_UNIT_TEXTBOXSTYLE_ADJUSTWIDTH" val="100_72.10001"/>
  <p:tag name="KSO_WM_UNIT_TEXTBOXSTYLE_ADJUSTHEIGTH" val="100_67.14999"/>
  <p:tag name="KSO_WM_UNIT_HIGHLIGHT" val="0"/>
  <p:tag name="KSO_WM_UNIT_COMPATIBLE" val="0"/>
  <p:tag name="KSO_WM_UNIT_DIAGRAM_ISNUMVISUAL" val="0"/>
  <p:tag name="KSO_WM_UNIT_DIAGRAM_ISREFERUNIT" val="0"/>
  <p:tag name="KSO_WM_UNIT_TYPE" val="i"/>
  <p:tag name="KSO_WM_UNIT_INDEX" val="3"/>
  <p:tag name="KSO_WM_UNIT_ID" val="mixed20201941_123*i*3"/>
  <p:tag name="KSO_WM_TEMPLATE_CATEGORY" val="mixed"/>
  <p:tag name="KSO_WM_TEMPLATE_INDEX" val="20201941"/>
  <p:tag name="KSO_WM_UNIT_LAYERLEVEL" val="1"/>
  <p:tag name="KSO_WM_TAG_VERSION" val="1.0"/>
  <p:tag name="KSO_WM_BEAUTIFY_FLAG" val="#wm#"/>
  <p:tag name="KSO_WM_UNIT_TEXTBOXSTYLE_GUID" val="{aa8ee23c-0017-42fe-b12f-19f148b62623}"/>
</p:tagLst>
</file>

<file path=ppt/tags/tag25.xml><?xml version="1.0" encoding="utf-8"?>
<p:tagLst xmlns:p="http://schemas.openxmlformats.org/presentationml/2006/main">
  <p:tag name="KSO_WM_UNIT_TEXTBOXSTYLE_SHAPETYPE" val="1"/>
  <p:tag name="KSO_WM_UNIT_TEXTBOXSTYLE_ADJUSTLEFT" val="0_-25.07503"/>
  <p:tag name="KSO_WM_UNIT_TEXTBOXSTYLE_ADJUSTTOP" val="0_-24"/>
  <p:tag name="KSO_WM_UNIT_TEXTBOXSTYLE_ADJUSTWIDTH" val="100_50.14999"/>
  <p:tag name="KSO_WM_UNIT_TEXTBOXSTYLE_ADJUSTHEIGTH" val="100_47.95"/>
  <p:tag name="KSO_WM_UNIT_HIGHLIGHT" val="0"/>
  <p:tag name="KSO_WM_UNIT_COMPATIBLE" val="0"/>
  <p:tag name="KSO_WM_UNIT_DIAGRAM_ISNUMVISUAL" val="0"/>
  <p:tag name="KSO_WM_UNIT_DIAGRAM_ISREFERUNIT" val="0"/>
  <p:tag name="KSO_WM_UNIT_TYPE" val="i"/>
  <p:tag name="KSO_WM_UNIT_INDEX" val="4"/>
  <p:tag name="KSO_WM_UNIT_ID" val="mixed20201941_123*i*4"/>
  <p:tag name="KSO_WM_TEMPLATE_CATEGORY" val="mixed"/>
  <p:tag name="KSO_WM_TEMPLATE_INDEX" val="20201941"/>
  <p:tag name="KSO_WM_UNIT_LAYERLEVEL" val="1"/>
  <p:tag name="KSO_WM_TAG_VERSION" val="1.0"/>
  <p:tag name="KSO_WM_BEAUTIFY_FLAG" val="#wm#"/>
  <p:tag name="KSO_WM_UNIT_TEXTBOXSTYLE_GUID" val="{aa8ee23c-0017-42fe-b12f-19f148b62623}"/>
</p:tagLst>
</file>

<file path=ppt/tags/tag26.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123*f*1"/>
  <p:tag name="KSO_WM_TEMPLATE_CATEGORY" val="mixed"/>
  <p:tag name="KSO_WM_TEMPLATE_INDEX" val="20201941"/>
  <p:tag name="KSO_WM_UNIT_LAYERLEVEL" val="1"/>
  <p:tag name="KSO_WM_TAG_VERSION" val="1.0"/>
  <p:tag name="KSO_WM_BEAUTIFY_FLAG" val="#wm#"/>
  <p:tag name="KSO_WM_UNIT_TEXTBOXSTYLE_GUID" val="{aa8ee23c-0017-42fe-b12f-19f148b62623}"/>
  <p:tag name="KSO_WM_UNIT_TEXTBOXSTYLE_TEMPLATEID" val="3135313"/>
  <p:tag name="KSO_WM_UNIT_TEXTBOXSTYLE_TYPE" val="8"/>
</p:tagLst>
</file>

<file path=ppt/tags/tag27.xml><?xml version="1.0" encoding="utf-8"?>
<p:tagLst xmlns:p="http://schemas.openxmlformats.org/presentationml/2006/main">
  <p:tag name="KSO_WM_UNIT_TEXTBOXSTYLE_SHAPETYPE" val="0"/>
  <p:tag name="KSO_WM_UNIT_TEXTBOXSTYLE_TEMPLATETYPE" val="9"/>
  <p:tag name="KSO_WM_UNIT_PRESET_TEXT" val="我们能实现，图文排版，让我们能实现，图文排版，让图图片&#13;您的正文已经经简明扼要，字字珠玑。&#13;您的正文已经经简明扼要，字字珠玑。&#13;您的正文已经经简明扼要，字字珠玑。&#13;您的正文已经经简明扼要，字字珠玑。&#13;我们能实现，图文排版，让我们能实现，图文排版，让图图片"/>
  <p:tag name="KSO_WM_UNIT_NOCLEAR" val="1"/>
  <p:tag name="KSO_WM_UNIT_SHOW_EDIT_AREA_INDICATION" val="0"/>
  <p:tag name="KSO_WM_UNIT_VALUE" val="234"/>
  <p:tag name="KSO_WM_UNIT_HIGHLIGHT" val="0"/>
  <p:tag name="KSO_WM_UNIT_COMPATIBLE" val="0"/>
  <p:tag name="KSO_WM_UNIT_DIAGRAM_ISNUMVISUAL" val="0"/>
  <p:tag name="KSO_WM_UNIT_DIAGRAM_IS_NEED_ADD_PATH_ANIM" val="0"/>
  <p:tag name="KSO_WM_UNIT_DIAGRAM_ISREFERUNIT" val="0"/>
  <p:tag name="KSO_WM_UNIT_TYPE" val="f"/>
  <p:tag name="KSO_WM_UNIT_INDEX" val="1"/>
  <p:tag name="KSO_WM_UNIT_ID" val="mixed20202549_1*f*1"/>
  <p:tag name="KSO_WM_TEMPLATE_CATEGORY" val="mixed"/>
  <p:tag name="KSO_WM_TEMPLATE_INDEX" val="20202549"/>
  <p:tag name="KSO_WM_UNIT_LAYERLEVEL" val="1"/>
  <p:tag name="KSO_WM_TAG_VERSION" val="1.0"/>
  <p:tag name="KSO_WM_BEAUTIFY_FLAG" val="#wm#"/>
  <p:tag name="KSO_WM_UNIT_TEXTBOXSTYLE_GUID" val="{4e743339-f2a5-4d7e-a17a-31097b6bdac5}"/>
  <p:tag name="KSO_WM_UNIT_TEXTBOXSTYLE_TEMPLATEID" val="3139431"/>
  <p:tag name="KSO_WM_UNIT_TEXTBOXSTYLE_TYPE" val="8"/>
</p:tagLst>
</file>

<file path=ppt/tags/tag28.xml><?xml version="1.0" encoding="utf-8"?>
<p:tagLst xmlns:p="http://schemas.openxmlformats.org/presentationml/2006/main">
  <p:tag name="KSO_WM_UNIT_TEXTBOXSTYLE_SHAPETYPE" val="0"/>
  <p:tag name="KSO_WM_UNIT_TEXTBOXSTYLE_TEMPLATETYPE" val="9"/>
  <p:tag name="KSO_WM_UNIT_PRESET_TEXT" val="我们能实现，图文排版，让我们能实现，图文排版，让图图片&#13;您的正文已经经简明扼要，字字珠玑。&#13;您的正文已经经简明扼要，字字珠玑。&#13;您的正文已经经简明扼要，字字珠玑。&#13;您的正文已经经简明扼要，字字珠玑。&#13;我们能实现，图文排版，让我们能实现，图文排版，让图图片"/>
  <p:tag name="KSO_WM_UNIT_NOCLEAR" val="1"/>
  <p:tag name="KSO_WM_UNIT_SHOW_EDIT_AREA_INDICATION" val="0"/>
  <p:tag name="KSO_WM_UNIT_VALUE" val="234"/>
  <p:tag name="KSO_WM_UNIT_HIGHLIGHT" val="0"/>
  <p:tag name="KSO_WM_UNIT_COMPATIBLE" val="0"/>
  <p:tag name="KSO_WM_UNIT_DIAGRAM_ISNUMVISUAL" val="0"/>
  <p:tag name="KSO_WM_UNIT_DIAGRAM_IS_NEED_ADD_PATH_ANIM" val="0"/>
  <p:tag name="KSO_WM_UNIT_DIAGRAM_ISREFERUNIT" val="0"/>
  <p:tag name="KSO_WM_UNIT_TYPE" val="f"/>
  <p:tag name="KSO_WM_UNIT_INDEX" val="1"/>
  <p:tag name="KSO_WM_UNIT_ID" val="mixed20202554_1*f*1"/>
  <p:tag name="KSO_WM_TEMPLATE_CATEGORY" val="mixed"/>
  <p:tag name="KSO_WM_TEMPLATE_INDEX" val="20202554"/>
  <p:tag name="KSO_WM_UNIT_LAYERLEVEL" val="1"/>
  <p:tag name="KSO_WM_TAG_VERSION" val="1.0"/>
  <p:tag name="KSO_WM_BEAUTIFY_FLAG" val="#wm#"/>
  <p:tag name="KSO_WM_UNIT_TEXTBOXSTYLE_GUID" val="{f048e723-dc40-4a89-bbba-53dbdb1103dd}"/>
  <p:tag name="KSO_WM_UNIT_TEXTBOXSTYLE_TEMPLATEID" val="3139436"/>
  <p:tag name="KSO_WM_UNIT_TEXTBOXSTYLE_TYPE" val="8"/>
</p:tagLst>
</file>

<file path=ppt/tags/tag29.xml><?xml version="1.0" encoding="utf-8"?>
<p:tagLst xmlns:p="http://schemas.openxmlformats.org/presentationml/2006/main">
  <p:tag name="MH" val="20150912115540"/>
  <p:tag name="MH_LIBRARY" val="GRAPHIC"/>
  <p:tag name="MH_TYPE" val="Text"/>
  <p:tag name="MH_ORDER" val="1"/>
</p:tagLst>
</file>

<file path=ppt/tags/tag3.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263*f*1"/>
  <p:tag name="KSO_WM_TEMPLATE_CATEGORY" val="mixed"/>
  <p:tag name="KSO_WM_TEMPLATE_INDEX" val="20201947"/>
  <p:tag name="KSO_WM_UNIT_LAYERLEVEL" val="1"/>
  <p:tag name="KSO_WM_TAG_VERSION" val="1.0"/>
  <p:tag name="KSO_WM_BEAUTIFY_FLAG" val="#wm#"/>
  <p:tag name="KSO_WM_UNIT_TEXTBOXSTYLE_GUID" val="{49d518cd-a49d-4451-8292-6809fafdb560}"/>
  <p:tag name="KSO_WM_UNIT_TEXTBOXSTYLE_TEMPLATEID" val="3132835"/>
  <p:tag name="KSO_WM_UNIT_TEXTBOXSTYLE_TYPE" val="8"/>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UNIT_TEXTBOXSTYLE_GUID" val="{d1852886-3f7e-42f1-a588-37b9aa7841a3}"/>
</p:tagLst>
</file>

<file path=ppt/tags/tag32.xml><?xml version="1.0" encoding="utf-8"?>
<p:tagLst xmlns:p="http://schemas.openxmlformats.org/presentationml/2006/main">
  <p:tag name="KSO_WM_UNIT_TEXTBOXSTYLE_SHAPETYPE" val="1"/>
  <p:tag name="KSO_WM_UNIT_TEXTBOXSTYLE_ADJUSTLEFT" val="0_-38.84999"/>
  <p:tag name="KSO_WM_UNIT_TEXTBOXSTYLE_ADJUSTTOP" val="0_-30"/>
  <p:tag name="KSO_WM_UNIT_TEXTBOXSTYLE_ADJUSTWIDTH" val="100_77.55002"/>
  <p:tag name="KSO_WM_UNIT_TEXTBOXSTYLE_ADJUSTHEIGTH" val="100_60"/>
  <p:tag name="KSO_WM_UNIT_HIGHLIGHT" val="0"/>
  <p:tag name="KSO_WM_UNIT_COMPATIBLE" val="0"/>
  <p:tag name="KSO_WM_UNIT_DIAGRAM_ISNUMVISUAL" val="0"/>
  <p:tag name="KSO_WM_UNIT_DIAGRAM_ISREFERUNIT" val="0"/>
  <p:tag name="KSO_WM_UNIT_TYPE" val="i"/>
  <p:tag name="KSO_WM_UNIT_INDEX" val="1"/>
  <p:tag name="KSO_WM_UNIT_ID" val="mixed20201941_409*i*1"/>
  <p:tag name="KSO_WM_TEMPLATE_CATEGORY" val="mixed"/>
  <p:tag name="KSO_WM_TEMPLATE_INDEX" val="20201941"/>
  <p:tag name="KSO_WM_UNIT_LAYERLEVEL" val="1"/>
  <p:tag name="KSO_WM_TAG_VERSION" val="1.0"/>
  <p:tag name="KSO_WM_BEAUTIFY_FLAG" val="#wm#"/>
  <p:tag name="KSO_WM_UNIT_TEXTBOXSTYLE_GUID" val="{d1852886-3f7e-42f1-a588-37b9aa7841a3}"/>
</p:tagLst>
</file>

<file path=ppt/tags/tag33.xml><?xml version="1.0" encoding="utf-8"?>
<p:tagLst xmlns:p="http://schemas.openxmlformats.org/presentationml/2006/main">
  <p:tag name="KSO_WM_UNIT_TEXTBOXSTYLE_SHAPETYPE" val="1"/>
  <p:tag name="KSO_WM_UNIT_TEXTBOXSTYLE_ADJUSTLEFT" val="50_-23.97499"/>
  <p:tag name="KSO_WM_UNIT_TEXTBOXSTYLE_ADJUSTTOP" val="0_-75.1"/>
  <p:tag name="KSO_WM_UNIT_HIGHLIGHT" val="0"/>
  <p:tag name="KSO_WM_UNIT_COMPATIBLE" val="0"/>
  <p:tag name="KSO_WM_UNIT_DIAGRAM_ISNUMVISUAL" val="0"/>
  <p:tag name="KSO_WM_UNIT_DIAGRAM_ISREFERUNIT" val="0"/>
  <p:tag name="KSO_WM_UNIT_TYPE" val="i"/>
  <p:tag name="KSO_WM_UNIT_INDEX" val="2"/>
  <p:tag name="KSO_WM_UNIT_ID" val="mixed20201941_409*i*2"/>
  <p:tag name="KSO_WM_TEMPLATE_CATEGORY" val="mixed"/>
  <p:tag name="KSO_WM_TEMPLATE_INDEX" val="20201941"/>
  <p:tag name="KSO_WM_UNIT_LAYERLEVEL" val="1"/>
  <p:tag name="KSO_WM_TAG_VERSION" val="1.0"/>
  <p:tag name="KSO_WM_BEAUTIFY_FLAG" val="#wm#"/>
  <p:tag name="KSO_WM_UNIT_TEXTBOXSTYLE_GUID" val="{d1852886-3f7e-42f1-a588-37b9aa7841a3}"/>
</p:tagLst>
</file>

<file path=ppt/tags/tag34.xml><?xml version="1.0" encoding="utf-8"?>
<p:tagLst xmlns:p="http://schemas.openxmlformats.org/presentationml/2006/main">
  <p:tag name="KSO_WM_UNIT_TEXTBOXSTYLE_SHAPETYPE" val="1"/>
  <p:tag name="KSO_WM_UNIT_TEXTBOXSTYLE_ADJUSTLEFT" val="50_-23.97499"/>
  <p:tag name="KSO_WM_UNIT_TEXTBOXSTYLE_ADJUSTTOP" val="0_-71.95"/>
  <p:tag name="KSO_WM_UNIT_HIGHLIGHT" val="0"/>
  <p:tag name="KSO_WM_UNIT_COMPATIBLE" val="0"/>
  <p:tag name="KSO_WM_UNIT_DIAGRAM_ISNUMVISUAL" val="0"/>
  <p:tag name="KSO_WM_UNIT_DIAGRAM_ISREFERUNIT" val="0"/>
  <p:tag name="KSO_WM_UNIT_TYPE" val="i"/>
  <p:tag name="KSO_WM_UNIT_INDEX" val="3"/>
  <p:tag name="KSO_WM_UNIT_ID" val="mixed20201941_409*i*3"/>
  <p:tag name="KSO_WM_TEMPLATE_CATEGORY" val="mixed"/>
  <p:tag name="KSO_WM_TEMPLATE_INDEX" val="20201941"/>
  <p:tag name="KSO_WM_UNIT_LAYERLEVEL" val="1"/>
  <p:tag name="KSO_WM_TAG_VERSION" val="1.0"/>
  <p:tag name="KSO_WM_BEAUTIFY_FLAG" val="#wm#"/>
</p:tagLst>
</file>

<file path=ppt/tags/tag35.xml><?xml version="1.0" encoding="utf-8"?>
<p:tagLst xmlns:p="http://schemas.openxmlformats.org/presentationml/2006/main">
  <p:tag name="KSO_WM_UNIT_TEXTBOXSTYLE_SHAPETYPE" val="1"/>
  <p:tag name="KSO_WM_UNIT_TEXTBOXSTYLE_ADJUSTLEFT" val="50_-8.025009"/>
  <p:tag name="KSO_WM_UNIT_TEXTBOXSTYLE_ADJUSTTOP" val="0_-75.1"/>
  <p:tag name="KSO_WM_UNIT_HIGHLIGHT" val="0"/>
  <p:tag name="KSO_WM_UNIT_COMPATIBLE" val="0"/>
  <p:tag name="KSO_WM_UNIT_DIAGRAM_ISNUMVISUAL" val="0"/>
  <p:tag name="KSO_WM_UNIT_DIAGRAM_ISREFERUNIT" val="0"/>
  <p:tag name="KSO_WM_UNIT_TYPE" val="i"/>
  <p:tag name="KSO_WM_UNIT_INDEX" val="4"/>
  <p:tag name="KSO_WM_UNIT_ID" val="mixed20201941_409*i*4"/>
  <p:tag name="KSO_WM_TEMPLATE_CATEGORY" val="mixed"/>
  <p:tag name="KSO_WM_TEMPLATE_INDEX" val="20201941"/>
  <p:tag name="KSO_WM_UNIT_LAYERLEVEL" val="1"/>
  <p:tag name="KSO_WM_TAG_VERSION" val="1.0"/>
  <p:tag name="KSO_WM_BEAUTIFY_FLAG" val="#wm#"/>
</p:tagLst>
</file>

<file path=ppt/tags/tag36.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09*f*1"/>
  <p:tag name="KSO_WM_TEMPLATE_CATEGORY" val="mixed"/>
  <p:tag name="KSO_WM_TEMPLATE_INDEX" val="20201941"/>
  <p:tag name="KSO_WM_UNIT_LAYERLEVEL" val="1"/>
  <p:tag name="KSO_WM_TAG_VERSION" val="1.0"/>
  <p:tag name="KSO_WM_BEAUTIFY_FLAG" val="#wm#"/>
  <p:tag name="KSO_WM_UNIT_TEXTBOXSTYLE_GUID" val="{d1852886-3f7e-42f1-a588-37b9aa7841a3}"/>
  <p:tag name="KSO_WM_UNIT_TEXTBOXSTYLE_TEMPLATEID" val="3135599"/>
  <p:tag name="KSO_WM_UNIT_TEXTBOXSTYLE_TYPE" val="8"/>
</p:tagLst>
</file>

<file path=ppt/tags/tag37.xml><?xml version="1.0" encoding="utf-8"?>
<p:tagLst xmlns:p="http://schemas.openxmlformats.org/presentationml/2006/main">
  <p:tag name="MH" val="20150912115540"/>
  <p:tag name="MH_LIBRARY" val="GRAPHIC"/>
  <p:tag name="MH_TYPE" val="Text"/>
  <p:tag name="MH_ORDER" val="1"/>
</p:tagLst>
</file>

<file path=ppt/tags/tag38.xml><?xml version="1.0" encoding="utf-8"?>
<p:tagLst xmlns:p="http://schemas.openxmlformats.org/presentationml/2006/main">
  <p:tag name="KSO_WM_UNIT_TEXTBOXSTYLE_GUID" val="{ca4584f5-86f9-4f88-9767-07d24a5ba47b}"/>
</p:tagLst>
</file>

<file path=ppt/tags/tag39.xml><?xml version="1.0" encoding="utf-8"?>
<p:tagLst xmlns:p="http://schemas.openxmlformats.org/presentationml/2006/main">
  <p:tag name="KSO_WM_UNIT_TEXTBOXSTYLE_SHAPETYPE" val="1"/>
  <p:tag name="KSO_WM_UNIT_TEXTBOXSTYLE_ADJUSTLEFT" val="0_-38.84999"/>
  <p:tag name="KSO_WM_UNIT_TEXTBOXSTYLE_ADJUSTTOP" val="0_-30"/>
  <p:tag name="KSO_WM_UNIT_TEXTBOXSTYLE_ADJUSTWIDTH" val="100_77.55002"/>
  <p:tag name="KSO_WM_UNIT_TEXTBOXSTYLE_ADJUSTHEIGTH" val="100_60"/>
  <p:tag name="KSO_WM_UNIT_HIGHLIGHT" val="0"/>
  <p:tag name="KSO_WM_UNIT_COMPATIBLE" val="0"/>
  <p:tag name="KSO_WM_UNIT_DIAGRAM_ISNUMVISUAL" val="0"/>
  <p:tag name="KSO_WM_UNIT_DIAGRAM_ISREFERUNIT" val="0"/>
  <p:tag name="KSO_WM_UNIT_TYPE" val="i"/>
  <p:tag name="KSO_WM_UNIT_INDEX" val="1"/>
  <p:tag name="KSO_WM_UNIT_ID" val="mixed20201941_411*i*1"/>
  <p:tag name="KSO_WM_TEMPLATE_CATEGORY" val="mixed"/>
  <p:tag name="KSO_WM_TEMPLATE_INDEX" val="20201941"/>
  <p:tag name="KSO_WM_UNIT_LAYERLEVEL" val="1"/>
  <p:tag name="KSO_WM_TAG_VERSION" val="1.0"/>
  <p:tag name="KSO_WM_BEAUTIFY_FLAG" val="#wm#"/>
  <p:tag name="KSO_WM_UNIT_TEXTBOXSTYLE_GUID" val="{ca4584f5-86f9-4f88-9767-07d24a5ba47b}"/>
</p:tagLst>
</file>

<file path=ppt/tags/tag4.xml><?xml version="1.0" encoding="utf-8"?>
<p:tagLst xmlns:p="http://schemas.openxmlformats.org/presentationml/2006/main">
  <p:tag name="KSO_WM_UNIT_TEXTBOXSTYLE_GUID" val="{9d4df612-4654-40b6-996b-f3b50a6ed317}"/>
</p:tagLst>
</file>

<file path=ppt/tags/tag40.xml><?xml version="1.0" encoding="utf-8"?>
<p:tagLst xmlns:p="http://schemas.openxmlformats.org/presentationml/2006/main">
  <p:tag name="KSO_WM_UNIT_TEXTBOXSTYLE_SHAPETYPE" val="1"/>
  <p:tag name="KSO_WM_UNIT_TEXTBOXSTYLE_ADJUSTLEFT" val="50_-23.97499"/>
  <p:tag name="KSO_WM_UNIT_TEXTBOXSTYLE_ADJUSTTOP" val="0_-75.1"/>
  <p:tag name="KSO_WM_UNIT_HIGHLIGHT" val="0"/>
  <p:tag name="KSO_WM_UNIT_COMPATIBLE" val="0"/>
  <p:tag name="KSO_WM_UNIT_DIAGRAM_ISNUMVISUAL" val="0"/>
  <p:tag name="KSO_WM_UNIT_DIAGRAM_ISREFERUNIT" val="0"/>
  <p:tag name="KSO_WM_UNIT_TYPE" val="i"/>
  <p:tag name="KSO_WM_UNIT_INDEX" val="2"/>
  <p:tag name="KSO_WM_UNIT_ID" val="mixed20201941_411*i*2"/>
  <p:tag name="KSO_WM_TEMPLATE_CATEGORY" val="mixed"/>
  <p:tag name="KSO_WM_TEMPLATE_INDEX" val="20201941"/>
  <p:tag name="KSO_WM_UNIT_LAYERLEVEL" val="1"/>
  <p:tag name="KSO_WM_TAG_VERSION" val="1.0"/>
  <p:tag name="KSO_WM_BEAUTIFY_FLAG" val="#wm#"/>
  <p:tag name="KSO_WM_UNIT_TEXTBOXSTYLE_GUID" val="{ca4584f5-86f9-4f88-9767-07d24a5ba47b}"/>
</p:tagLst>
</file>

<file path=ppt/tags/tag41.xml><?xml version="1.0" encoding="utf-8"?>
<p:tagLst xmlns:p="http://schemas.openxmlformats.org/presentationml/2006/main">
  <p:tag name="KSO_WM_UNIT_TEXTBOXSTYLE_SHAPETYPE" val="1"/>
  <p:tag name="KSO_WM_UNIT_TEXTBOXSTYLE_ADJUSTLEFT" val="50_-23.97499"/>
  <p:tag name="KSO_WM_UNIT_TEXTBOXSTYLE_ADJUSTTOP" val="0_-71.95"/>
  <p:tag name="KSO_WM_UNIT_HIGHLIGHT" val="0"/>
  <p:tag name="KSO_WM_UNIT_COMPATIBLE" val="0"/>
  <p:tag name="KSO_WM_UNIT_DIAGRAM_ISNUMVISUAL" val="0"/>
  <p:tag name="KSO_WM_UNIT_DIAGRAM_ISREFERUNIT" val="0"/>
  <p:tag name="KSO_WM_UNIT_TYPE" val="i"/>
  <p:tag name="KSO_WM_UNIT_INDEX" val="3"/>
  <p:tag name="KSO_WM_UNIT_ID" val="mixed20201941_411*i*3"/>
  <p:tag name="KSO_WM_TEMPLATE_CATEGORY" val="mixed"/>
  <p:tag name="KSO_WM_TEMPLATE_INDEX" val="20201941"/>
  <p:tag name="KSO_WM_UNIT_LAYERLEVEL" val="1"/>
  <p:tag name="KSO_WM_TAG_VERSION" val="1.0"/>
  <p:tag name="KSO_WM_BEAUTIFY_FLAG" val="#wm#"/>
</p:tagLst>
</file>

<file path=ppt/tags/tag42.xml><?xml version="1.0" encoding="utf-8"?>
<p:tagLst xmlns:p="http://schemas.openxmlformats.org/presentationml/2006/main">
  <p:tag name="KSO_WM_UNIT_TEXTBOXSTYLE_SHAPETYPE" val="1"/>
  <p:tag name="KSO_WM_UNIT_TEXTBOXSTYLE_ADJUSTLEFT" val="50_-8.025009"/>
  <p:tag name="KSO_WM_UNIT_TEXTBOXSTYLE_ADJUSTTOP" val="0_-75.1"/>
  <p:tag name="KSO_WM_UNIT_HIGHLIGHT" val="0"/>
  <p:tag name="KSO_WM_UNIT_COMPATIBLE" val="0"/>
  <p:tag name="KSO_WM_UNIT_DIAGRAM_ISNUMVISUAL" val="0"/>
  <p:tag name="KSO_WM_UNIT_DIAGRAM_ISREFERUNIT" val="0"/>
  <p:tag name="KSO_WM_UNIT_TYPE" val="i"/>
  <p:tag name="KSO_WM_UNIT_INDEX" val="4"/>
  <p:tag name="KSO_WM_UNIT_ID" val="mixed20201941_411*i*4"/>
  <p:tag name="KSO_WM_TEMPLATE_CATEGORY" val="mixed"/>
  <p:tag name="KSO_WM_TEMPLATE_INDEX" val="20201941"/>
  <p:tag name="KSO_WM_UNIT_LAYERLEVEL" val="1"/>
  <p:tag name="KSO_WM_TAG_VERSION" val="1.0"/>
  <p:tag name="KSO_WM_BEAUTIFY_FLAG" val="#wm#"/>
</p:tagLst>
</file>

<file path=ppt/tags/tag43.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11*f*1"/>
  <p:tag name="KSO_WM_TEMPLATE_CATEGORY" val="mixed"/>
  <p:tag name="KSO_WM_TEMPLATE_INDEX" val="20201941"/>
  <p:tag name="KSO_WM_UNIT_LAYERLEVEL" val="1"/>
  <p:tag name="KSO_WM_TAG_VERSION" val="1.0"/>
  <p:tag name="KSO_WM_BEAUTIFY_FLAG" val="#wm#"/>
  <p:tag name="KSO_WM_UNIT_TEXTBOXSTYLE_GUID" val="{ca4584f5-86f9-4f88-9767-07d24a5ba47b}"/>
  <p:tag name="KSO_WM_UNIT_TEXTBOXSTYLE_TEMPLATEID" val="3135601"/>
  <p:tag name="KSO_WM_UNIT_TEXTBOXSTYLE_TYPE" val="8"/>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UNIT_TEXTBOXSTYLE_GUID" val="{eb1ca22c-6316-45ee-b66c-0807e57a39d5}"/>
</p:tagLst>
</file>

<file path=ppt/tags/tag46.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i"/>
  <p:tag name="KSO_WM_UNIT_INDEX" val="1"/>
  <p:tag name="KSO_WM_UNIT_ID" val="mixed20201941_289*i*1"/>
  <p:tag name="KSO_WM_TEMPLATE_CATEGORY" val="mixed"/>
  <p:tag name="KSO_WM_TEMPLATE_INDEX" val="20201941"/>
  <p:tag name="KSO_WM_UNIT_LAYERLEVEL" val="1"/>
  <p:tag name="KSO_WM_TAG_VERSION" val="1.0"/>
  <p:tag name="KSO_WM_BEAUTIFY_FLAG" val="#wm#"/>
  <p:tag name="KSO_WM_UNIT_TEXTBOXSTYLE_GUID" val="{eb1ca22c-6316-45ee-b66c-0807e57a39d5}"/>
</p:tagLst>
</file>

<file path=ppt/tags/tag47.xml><?xml version="1.0" encoding="utf-8"?>
<p:tagLst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i"/>
  <p:tag name="KSO_WM_UNIT_INDEX" val="2"/>
  <p:tag name="KSO_WM_UNIT_ID" val="mixed20201941_289*i*2"/>
  <p:tag name="KSO_WM_TEMPLATE_CATEGORY" val="mixed"/>
  <p:tag name="KSO_WM_TEMPLATE_INDEX" val="20201941"/>
  <p:tag name="KSO_WM_UNIT_LAYERLEVEL" val="1"/>
  <p:tag name="KSO_WM_TAG_VERSION" val="1.0"/>
  <p:tag name="KSO_WM_BEAUTIFY_FLAG" val="#wm#"/>
  <p:tag name="KSO_WM_UNIT_TEXTBOXSTYLE_GUID" val="{eb1ca22c-6316-45ee-b66c-0807e57a39d5}"/>
</p:tagLst>
</file>

<file path=ppt/tags/tag48.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289*f*1"/>
  <p:tag name="KSO_WM_TEMPLATE_CATEGORY" val="mixed"/>
  <p:tag name="KSO_WM_TEMPLATE_INDEX" val="20201941"/>
  <p:tag name="KSO_WM_UNIT_LAYERLEVEL" val="1"/>
  <p:tag name="KSO_WM_TAG_VERSION" val="1.0"/>
  <p:tag name="KSO_WM_BEAUTIFY_FLAG" val="#wm#"/>
  <p:tag name="KSO_WM_UNIT_TEXTBOXSTYLE_GUID" val="{eb1ca22c-6316-45ee-b66c-0807e57a39d5}"/>
  <p:tag name="KSO_WM_UNIT_TEXTBOXSTYLE_TEMPLATEID" val="3135479"/>
  <p:tag name="KSO_WM_UNIT_TEXTBOXSTYLE_TYPE" val="8"/>
</p:tagLst>
</file>

<file path=ppt/tags/tag49.xml><?xml version="1.0" encoding="utf-8"?>
<p:tagLst xmlns:p="http://schemas.openxmlformats.org/presentationml/2006/main">
  <p:tag name="KSO_WM_UNIT_TEXTBOXSTYLE_GUID" val="{a4b79365-7e96-4629-a376-6e8ef3ae5a34}"/>
</p:tagLst>
</file>

<file path=ppt/tags/tag5.xml><?xml version="1.0" encoding="utf-8"?>
<p:tagLst xmlns:p="http://schemas.openxmlformats.org/presentationml/2006/main">
  <p:tag name="KSO_WM_UNIT_TEXTBOXSTYLE_SHAPETYPE" val="1"/>
  <p:tag name="KSO_WM_UNIT_TEXTBOXSTYLE_ADJUSTLEFT" val="0_-30.97504"/>
  <p:tag name="KSO_WM_UNIT_TEXTBOXSTYLE_ADJUSTTOP" val="0_-25.52504"/>
  <p:tag name="KSO_WM_UNIT_TEXTBOXSTYLE_ADJUSTWIDTH" val="100_61.94998"/>
  <p:tag name="KSO_WM_UNIT_TEXTBOXSTYLE_ADJUSTHEIGTH" val="100_51.04999"/>
  <p:tag name="KSO_WM_UNIT_HIGHLIGHT" val="0"/>
  <p:tag name="KSO_WM_UNIT_COMPATIBLE" val="0"/>
  <p:tag name="KSO_WM_UNIT_DIAGRAM_ISNUMVISUAL" val="0"/>
  <p:tag name="KSO_WM_UNIT_DIAGRAM_ISREFERUNIT" val="0"/>
  <p:tag name="KSO_WM_UNIT_TYPE" val="i"/>
  <p:tag name="KSO_WM_UNIT_INDEX" val="1"/>
  <p:tag name="KSO_WM_UNIT_ID" val="mixed20201941_179*i*1"/>
  <p:tag name="KSO_WM_TEMPLATE_CATEGORY" val="mixed"/>
  <p:tag name="KSO_WM_TEMPLATE_INDEX" val="20201941"/>
  <p:tag name="KSO_WM_UNIT_LAYERLEVEL" val="1"/>
  <p:tag name="KSO_WM_TAG_VERSION" val="1.0"/>
  <p:tag name="KSO_WM_BEAUTIFY_FLAG" val="#wm#"/>
  <p:tag name="KSO_WM_UNIT_TEXTBOXSTYLE_GUID" val="{9d4df612-4654-40b6-996b-f3b50a6ed317}"/>
</p:tagLst>
</file>

<file path=ppt/tags/tag50.xml><?xml version="1.0" encoding="utf-8"?>
<p:tagLst xmlns:p="http://schemas.openxmlformats.org/presentationml/2006/main">
  <p:tag name="KSO_WM_UNIT_TEXTBOXSTYLE_SHAPETYPE" val="1"/>
  <p:tag name="KSO_WM_UNIT_TEXTBOXSTYLE_ADJUSTLEFT" val="0_-32.89999"/>
  <p:tag name="KSO_WM_UNIT_TEXTBOXSTYLE_ADJUSTTOP" val="0_-16.35001"/>
  <p:tag name="KSO_WM_UNIT_TEXTBOXSTYLE_ADJUSTWIDTH" val="100_65.75"/>
  <p:tag name="KSO_WM_UNIT_TEXTBOXSTYLE_ADJUSTHEIGTH" val="100_32.75"/>
  <p:tag name="KSO_WM_UNIT_HIGHLIGHT" val="0"/>
  <p:tag name="KSO_WM_UNIT_COMPATIBLE" val="0"/>
  <p:tag name="KSO_WM_UNIT_DIAGRAM_ISNUMVISUAL" val="0"/>
  <p:tag name="KSO_WM_UNIT_DIAGRAM_ISREFERUNIT" val="0"/>
  <p:tag name="KSO_WM_UNIT_TYPE" val="i"/>
  <p:tag name="KSO_WM_UNIT_INDEX" val="1"/>
  <p:tag name="KSO_WM_UNIT_ID" val="mixed20201941_11*i*1"/>
  <p:tag name="KSO_WM_TEMPLATE_CATEGORY" val="mixed"/>
  <p:tag name="KSO_WM_TEMPLATE_INDEX" val="20201941"/>
  <p:tag name="KSO_WM_UNIT_LAYERLEVEL" val="1"/>
  <p:tag name="KSO_WM_TAG_VERSION" val="1.0"/>
  <p:tag name="KSO_WM_BEAUTIFY_FLAG" val="#wm#"/>
  <p:tag name="KSO_WM_UNIT_TEXTBOXSTYLE_GUID" val="{a4b79365-7e96-4629-a376-6e8ef3ae5a34}"/>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mixed20201941_11*i*2"/>
  <p:tag name="KSO_WM_TEMPLATE_CATEGORY" val="mixed"/>
  <p:tag name="KSO_WM_TEMPLATE_INDEX" val="20201941"/>
  <p:tag name="KSO_WM_UNIT_LAYERLEVEL" val="1"/>
  <p:tag name="KSO_WM_TAG_VERSION" val="1.0"/>
  <p:tag name="KSO_WM_BEAUTIFY_FLAG" val="#wm#"/>
  <p:tag name="KSO_WM_UNIT_TEXTBOXSTYLE_GUID" val="{a4b79365-7e96-4629-a376-6e8ef3ae5a34}"/>
</p:tagLst>
</file>

<file path=ppt/tags/tag52.xml><?xml version="1.0" encoding="utf-8"?>
<p:tagLst xmlns:p="http://schemas.openxmlformats.org/presentationml/2006/main">
  <p:tag name="KSO_WM_UNIT_TEXTBOXSTYLE_SHAPETYPE" val="1"/>
  <p:tag name="KSO_WM_UNIT_TEXTBOXSTYLE_ADJUSTLEFT" val="0_-47.69998"/>
  <p:tag name="KSO_WM_UNIT_TEXTBOXSTYLE_ADJUSTTOP" val="13.43481_0"/>
  <p:tag name="KSO_WM_UNIT_HIGHLIGHT" val="0"/>
  <p:tag name="KSO_WM_UNIT_COMPATIBLE" val="0"/>
  <p:tag name="KSO_WM_UNIT_DIAGRAM_ISNUMVISUAL" val="0"/>
  <p:tag name="KSO_WM_UNIT_DIAGRAM_ISREFERUNIT" val="0"/>
  <p:tag name="KSO_WM_UNIT_TYPE" val="i"/>
  <p:tag name="KSO_WM_UNIT_INDEX" val="3"/>
  <p:tag name="KSO_WM_UNIT_ID" val="mixed20201941_11*i*3"/>
  <p:tag name="KSO_WM_TEMPLATE_CATEGORY" val="mixed"/>
  <p:tag name="KSO_WM_TEMPLATE_INDEX" val="20201941"/>
  <p:tag name="KSO_WM_UNIT_LAYERLEVEL" val="1"/>
  <p:tag name="KSO_WM_TAG_VERSION" val="1.0"/>
  <p:tag name="KSO_WM_BEAUTIFY_FLAG" val="#wm#"/>
</p:tagLst>
</file>

<file path=ppt/tags/tag53.xml><?xml version="1.0" encoding="utf-8"?>
<p:tagLst xmlns:p="http://schemas.openxmlformats.org/presentationml/2006/main">
  <p:tag name="KSO_WM_UNIT_TEXTBOXSTYLE_SHAPETYPE" val="1"/>
  <p:tag name="KSO_WM_UNIT_TEXTBOXSTYLE_ADJUSTLEFT" val="0_-37.39999"/>
  <p:tag name="KSO_WM_UNIT_TEXTBOXSTYLE_ADJUSTTOP" val="18.29914_0"/>
  <p:tag name="KSO_WM_UNIT_HIGHLIGHT" val="0"/>
  <p:tag name="KSO_WM_UNIT_COMPATIBLE" val="0"/>
  <p:tag name="KSO_WM_UNIT_DIAGRAM_ISNUMVISUAL" val="0"/>
  <p:tag name="KSO_WM_UNIT_DIAGRAM_ISREFERUNIT" val="0"/>
  <p:tag name="KSO_WM_UNIT_TYPE" val="i"/>
  <p:tag name="KSO_WM_UNIT_INDEX" val="4"/>
  <p:tag name="KSO_WM_UNIT_ID" val="mixed20201941_11*i*4"/>
  <p:tag name="KSO_WM_TEMPLATE_CATEGORY" val="mixed"/>
  <p:tag name="KSO_WM_TEMPLATE_INDEX" val="20201941"/>
  <p:tag name="KSO_WM_UNIT_LAYERLEVEL" val="1"/>
  <p:tag name="KSO_WM_TAG_VERSION" val="1.0"/>
  <p:tag name="KSO_WM_BEAUTIFY_FLAG" val="#wm#"/>
</p:tagLst>
</file>

<file path=ppt/tags/tag54.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11*f*1"/>
  <p:tag name="KSO_WM_TEMPLATE_CATEGORY" val="mixed"/>
  <p:tag name="KSO_WM_TEMPLATE_INDEX" val="20201941"/>
  <p:tag name="KSO_WM_UNIT_LAYERLEVEL" val="1"/>
  <p:tag name="KSO_WM_TAG_VERSION" val="1.0"/>
  <p:tag name="KSO_WM_BEAUTIFY_FLAG" val="#wm#"/>
  <p:tag name="KSO_WM_UNIT_TEXTBOXSTYLE_GUID" val="{a4b79365-7e96-4629-a376-6e8ef3ae5a34}"/>
  <p:tag name="KSO_WM_UNIT_TEXTBOXSTYLE_TEMPLATEID" val="3135201"/>
  <p:tag name="KSO_WM_UNIT_TEXTBOXSTYLE_TYPE" val="8"/>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UNIT_TEXTBOXSTYLE_GUID" val="{0c0ae3e8-e42f-423b-8766-de666f9fb6c8}"/>
</p:tagLst>
</file>

<file path=ppt/tags/tag58.xml><?xml version="1.0" encoding="utf-8"?>
<p:tagLst xmlns:p="http://schemas.openxmlformats.org/presentationml/2006/main">
  <p:tag name="KSO_WM_UNIT_TEXTBOXSTYLE_SHAPETYPE" val="1"/>
  <p:tag name="KSO_WM_UNIT_TEXTBOXSTYLE_ADJUSTLEFT" val="0_-26.47505"/>
  <p:tag name="KSO_WM_UNIT_TEXTBOXSTYLE_ADJUSTTOP" val="0_-23.14999"/>
  <p:tag name="KSO_WM_UNIT_TEXTBOXSTYLE_ADJUSTWIDTH" val="100_52.95001"/>
  <p:tag name="KSO_WM_UNIT_TEXTBOXSTYLE_ADJUSTHEIGTH" val="100_46.25"/>
  <p:tag name="KSO_WM_UNIT_HIGHLIGHT" val="0"/>
  <p:tag name="KSO_WM_UNIT_COMPATIBLE" val="0"/>
  <p:tag name="KSO_WM_UNIT_DIAGRAM_ISNUMVISUAL" val="0"/>
  <p:tag name="KSO_WM_UNIT_DIAGRAM_ISREFERUNIT" val="0"/>
  <p:tag name="KSO_WM_UNIT_TYPE" val="i"/>
  <p:tag name="KSO_WM_UNIT_INDEX" val="1"/>
  <p:tag name="KSO_WM_UNIT_ID" val="mixed20201941_459*i*1"/>
  <p:tag name="KSO_WM_TEMPLATE_CATEGORY" val="mixed"/>
  <p:tag name="KSO_WM_TEMPLATE_INDEX" val="20201941"/>
  <p:tag name="KSO_WM_UNIT_LAYERLEVEL" val="1"/>
  <p:tag name="KSO_WM_TAG_VERSION" val="1.0"/>
  <p:tag name="KSO_WM_BEAUTIFY_FLAG" val="#wm#"/>
  <p:tag name="KSO_WM_UNIT_TEXTBOXSTYLE_GUID" val="{0c0ae3e8-e42f-423b-8766-de666f9fb6c8}"/>
</p:tagLst>
</file>

<file path=ppt/tags/tag59.xml><?xml version="1.0" encoding="utf-8"?>
<p:tagLst xmlns:p="http://schemas.openxmlformats.org/presentationml/2006/main">
  <p:tag name="KSO_WM_UNIT_TEXTBOXSTYLE_SHAPETYPE" val="1"/>
  <p:tag name="KSO_WM_UNIT_TEXTBOXSTYLE_ADJUSTLEFT" val="0_-9.675049"/>
  <p:tag name="KSO_WM_UNIT_TEXTBOXSTYLE_ADJUSTTOP" val="0_-29.7"/>
  <p:tag name="KSO_WM_UNIT_HIGHLIGHT" val="0"/>
  <p:tag name="KSO_WM_UNIT_COMPATIBLE" val="0"/>
  <p:tag name="KSO_WM_UNIT_DIAGRAM_ISNUMVISUAL" val="0"/>
  <p:tag name="KSO_WM_UNIT_DIAGRAM_ISREFERUNIT" val="0"/>
  <p:tag name="KSO_WM_UNIT_TYPE" val="i"/>
  <p:tag name="KSO_WM_UNIT_INDEX" val="2"/>
  <p:tag name="KSO_WM_UNIT_ID" val="mixed20201941_459*i*2"/>
  <p:tag name="KSO_WM_TEMPLATE_CATEGORY" val="mixed"/>
  <p:tag name="KSO_WM_TEMPLATE_INDEX" val="20201941"/>
  <p:tag name="KSO_WM_UNIT_LAYERLEVEL" val="1"/>
  <p:tag name="KSO_WM_TAG_VERSION" val="1.0"/>
  <p:tag name="KSO_WM_BEAUTIFY_FLAG" val="#wm#"/>
  <p:tag name="KSO_WM_UNIT_TEXTBOXSTYLE_GUID" val="{0c0ae3e8-e42f-423b-8766-de666f9fb6c8}"/>
</p:tagLst>
</file>

<file path=ppt/tags/tag6.xml><?xml version="1.0" encoding="utf-8"?>
<p:tagLst xmlns:p="http://schemas.openxmlformats.org/presentationml/2006/main">
  <p:tag name="KSO_WM_UNIT_TEXTBOXSTYLE_SHAPETYPE" val="1"/>
  <p:tag name="KSO_WM_UNIT_TEXTBOXSTYLE_ADJUSTLEFT" val="0_-31.02502"/>
  <p:tag name="KSO_WM_UNIT_TEXTBOXSTYLE_ADJUSTTOP" val="100_-14.72504"/>
  <p:tag name="KSO_WM_UNIT_HIGHLIGHT" val="0"/>
  <p:tag name="KSO_WM_UNIT_COMPATIBLE" val="0"/>
  <p:tag name="KSO_WM_UNIT_DIAGRAM_ISNUMVISUAL" val="0"/>
  <p:tag name="KSO_WM_UNIT_DIAGRAM_ISREFERUNIT" val="0"/>
  <p:tag name="KSO_WM_UNIT_TYPE" val="i"/>
  <p:tag name="KSO_WM_UNIT_INDEX" val="2"/>
  <p:tag name="KSO_WM_UNIT_ID" val="mixed20201941_179*i*2"/>
  <p:tag name="KSO_WM_TEMPLATE_CATEGORY" val="mixed"/>
  <p:tag name="KSO_WM_TEMPLATE_INDEX" val="20201941"/>
  <p:tag name="KSO_WM_UNIT_LAYERLEVEL" val="1"/>
  <p:tag name="KSO_WM_TAG_VERSION" val="1.0"/>
  <p:tag name="KSO_WM_BEAUTIFY_FLAG" val="#wm#"/>
  <p:tag name="KSO_WM_UNIT_TEXTBOXSTYLE_GUID" val="{9d4df612-4654-40b6-996b-f3b50a6ed317}"/>
</p:tagLst>
</file>

<file path=ppt/tags/tag60.xml><?xml version="1.0" encoding="utf-8"?>
<p:tagLst xmlns:p="http://schemas.openxmlformats.org/presentationml/2006/main">
  <p:tag name="KSO_WM_UNIT_TEXTBOXSTYLE_SHAPETYPE" val="1"/>
  <p:tag name="KSO_WM_UNIT_TEXTBOXSTYLE_ADJUSTLEFT" val="0_-9.675049"/>
  <p:tag name="KSO_WM_UNIT_TEXTBOXSTYLE_ADJUSTTOP" val="0_-29.7"/>
  <p:tag name="KSO_WM_UNIT_HIGHLIGHT" val="0"/>
  <p:tag name="KSO_WM_UNIT_COMPATIBLE" val="0"/>
  <p:tag name="KSO_WM_UNIT_DIAGRAM_ISNUMVISUAL" val="0"/>
  <p:tag name="KSO_WM_UNIT_DIAGRAM_ISREFERUNIT" val="0"/>
  <p:tag name="KSO_WM_UNIT_TYPE" val="i"/>
  <p:tag name="KSO_WM_UNIT_INDEX" val="3"/>
  <p:tag name="KSO_WM_UNIT_ID" val="mixed20201941_459*i*3"/>
  <p:tag name="KSO_WM_TEMPLATE_CATEGORY" val="mixed"/>
  <p:tag name="KSO_WM_TEMPLATE_INDEX" val="20201941"/>
  <p:tag name="KSO_WM_UNIT_LAYERLEVEL" val="1"/>
  <p:tag name="KSO_WM_TAG_VERSION" val="1.0"/>
  <p:tag name="KSO_WM_BEAUTIFY_FLAG" val="#wm#"/>
</p:tagLst>
</file>

<file path=ppt/tags/tag61.xml><?xml version="1.0" encoding="utf-8"?>
<p:tagLst xmlns:p="http://schemas.openxmlformats.org/presentationml/2006/main">
  <p:tag name="KSO_WM_UNIT_TEXTBOXSTYLE_SHAPETYPE" val="1"/>
  <p:tag name="KSO_WM_UNIT_TEXTBOXSTYLE_ADJUSTLEFT" val="0_18.32495"/>
  <p:tag name="KSO_WM_UNIT_TEXTBOXSTYLE_ADJUSTTOP" val="0_-29.7"/>
  <p:tag name="KSO_WM_UNIT_HIGHLIGHT" val="0"/>
  <p:tag name="KSO_WM_UNIT_COMPATIBLE" val="0"/>
  <p:tag name="KSO_WM_UNIT_DIAGRAM_ISNUMVISUAL" val="0"/>
  <p:tag name="KSO_WM_UNIT_DIAGRAM_ISREFERUNIT" val="0"/>
  <p:tag name="KSO_WM_UNIT_TYPE" val="i"/>
  <p:tag name="KSO_WM_UNIT_INDEX" val="4"/>
  <p:tag name="KSO_WM_UNIT_ID" val="mixed20201941_459*i*4"/>
  <p:tag name="KSO_WM_TEMPLATE_CATEGORY" val="mixed"/>
  <p:tag name="KSO_WM_TEMPLATE_INDEX" val="20201941"/>
  <p:tag name="KSO_WM_UNIT_LAYERLEVEL" val="1"/>
  <p:tag name="KSO_WM_TAG_VERSION" val="1.0"/>
  <p:tag name="KSO_WM_BEAUTIFY_FLAG" val="#wm#"/>
</p:tagLst>
</file>

<file path=ppt/tags/tag62.xml><?xml version="1.0" encoding="utf-8"?>
<p:tagLst xmlns:p="http://schemas.openxmlformats.org/presentationml/2006/main">
  <p:tag name="KSO_WM_UNIT_TEXTBOXSTYLE_SHAPETYPE" val="1"/>
  <p:tag name="KSO_WM_UNIT_TEXTBOXSTYLE_ADJUSTLEFT" val="100_-72.09998"/>
  <p:tag name="KSO_WM_UNIT_TEXTBOXSTYLE_ADJUSTTOP" val="100_17.10001"/>
  <p:tag name="KSO_WM_UNIT_HIGHLIGHT" val="0"/>
  <p:tag name="KSO_WM_UNIT_COMPATIBLE" val="0"/>
  <p:tag name="KSO_WM_UNIT_DIAGRAM_ISNUMVISUAL" val="0"/>
  <p:tag name="KSO_WM_UNIT_DIAGRAM_ISREFERUNIT" val="0"/>
  <p:tag name="KSO_WM_UNIT_TYPE" val="i"/>
  <p:tag name="KSO_WM_UNIT_INDEX" val="5"/>
  <p:tag name="KSO_WM_UNIT_ID" val="mixed20201941_459*i*5"/>
  <p:tag name="KSO_WM_TEMPLATE_CATEGORY" val="mixed"/>
  <p:tag name="KSO_WM_TEMPLATE_INDEX" val="20201941"/>
  <p:tag name="KSO_WM_UNIT_LAYERLEVEL" val="1"/>
  <p:tag name="KSO_WM_TAG_VERSION" val="1.0"/>
  <p:tag name="KSO_WM_BEAUTIFY_FLAG" val="#wm#"/>
  <p:tag name="KSO_WM_UNIT_TEXTBOXSTYLE_GUID" val="{0c0ae3e8-e42f-423b-8766-de666f9fb6c8}"/>
</p:tagLst>
</file>

<file path=ppt/tags/tag63.xml><?xml version="1.0" encoding="utf-8"?>
<p:tagLst xmlns:p="http://schemas.openxmlformats.org/presentationml/2006/main">
  <p:tag name="KSO_WM_UNIT_TEXTBOXSTYLE_SHAPETYPE" val="1"/>
  <p:tag name="KSO_WM_UNIT_TEXTBOXSTYLE_ADJUSTLEFT" val="0_326.95"/>
  <p:tag name="KSO_WM_UNIT_TEXTBOXSTYLE_ADJUSTTOP" val="0_118.1"/>
  <p:tag name="KSO_WM_UNIT_HIGHLIGHT" val="0"/>
  <p:tag name="KSO_WM_UNIT_COMPATIBLE" val="0"/>
  <p:tag name="KSO_WM_UNIT_DIAGRAM_ISNUMVISUAL" val="0"/>
  <p:tag name="KSO_WM_UNIT_DIAGRAM_ISREFERUNIT" val="0"/>
  <p:tag name="KSO_WM_UNIT_TYPE" val="i"/>
  <p:tag name="KSO_WM_UNIT_INDEX" val="6"/>
  <p:tag name="KSO_WM_UNIT_ID" val="mixed20201941_459*i*6"/>
  <p:tag name="KSO_WM_TEMPLATE_CATEGORY" val="mixed"/>
  <p:tag name="KSO_WM_TEMPLATE_INDEX" val="20201941"/>
  <p:tag name="KSO_WM_UNIT_LAYERLEVEL" val="1"/>
  <p:tag name="KSO_WM_TAG_VERSION" val="1.0"/>
  <p:tag name="KSO_WM_BEAUTIFY_FLAG" val="#wm#"/>
</p:tagLst>
</file>

<file path=ppt/tags/tag64.xml><?xml version="1.0" encoding="utf-8"?>
<p:tagLst xmlns:p="http://schemas.openxmlformats.org/presentationml/2006/main">
  <p:tag name="KSO_WM_UNIT_TEXTBOXSTYLE_SHAPETYPE" val="1"/>
  <p:tag name="KSO_WM_UNIT_TEXTBOXSTYLE_ADJUSTLEFT" val="0_354.95"/>
  <p:tag name="KSO_WM_UNIT_TEXTBOXSTYLE_ADJUSTTOP" val="0_118.1"/>
  <p:tag name="KSO_WM_UNIT_HIGHLIGHT" val="0"/>
  <p:tag name="KSO_WM_UNIT_COMPATIBLE" val="0"/>
  <p:tag name="KSO_WM_UNIT_DIAGRAM_ISNUMVISUAL" val="0"/>
  <p:tag name="KSO_WM_UNIT_DIAGRAM_ISREFERUNIT" val="0"/>
  <p:tag name="KSO_WM_UNIT_TYPE" val="i"/>
  <p:tag name="KSO_WM_UNIT_INDEX" val="7"/>
  <p:tag name="KSO_WM_UNIT_ID" val="mixed20201941_459*i*7"/>
  <p:tag name="KSO_WM_TEMPLATE_CATEGORY" val="mixed"/>
  <p:tag name="KSO_WM_TEMPLATE_INDEX" val="20201941"/>
  <p:tag name="KSO_WM_UNIT_LAYERLEVEL" val="1"/>
  <p:tag name="KSO_WM_TAG_VERSION" val="1.0"/>
  <p:tag name="KSO_WM_BEAUTIFY_FLAG" val="#wm#"/>
</p:tagLst>
</file>

<file path=ppt/tags/tag65.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72"/>
  <p:tag name="KSO_WM_UNIT_HIGHLIGHT" val="0"/>
  <p:tag name="KSO_WM_UNIT_COMPATIBLE" val="0"/>
  <p:tag name="KSO_WM_UNIT_DIAGRAM_ISNUMVISUAL" val="0"/>
  <p:tag name="KSO_WM_UNIT_DIAGRAM_ISREFERUNIT" val="0"/>
  <p:tag name="KSO_WM_UNIT_TYPE" val="f"/>
  <p:tag name="KSO_WM_UNIT_INDEX" val="1"/>
  <p:tag name="KSO_WM_UNIT_ID" val="mixed20201941_459*f*1"/>
  <p:tag name="KSO_WM_TEMPLATE_CATEGORY" val="mixed"/>
  <p:tag name="KSO_WM_TEMPLATE_INDEX" val="20201941"/>
  <p:tag name="KSO_WM_UNIT_LAYERLEVEL" val="1"/>
  <p:tag name="KSO_WM_TAG_VERSION" val="1.0"/>
  <p:tag name="KSO_WM_BEAUTIFY_FLAG" val="#wm#"/>
  <p:tag name="KSO_WM_UNIT_TEXTBOXSTYLE_GUID" val="{0c0ae3e8-e42f-423b-8766-de666f9fb6c8}"/>
  <p:tag name="KSO_WM_UNIT_TEXTBOXSTYLE_TEMPLATEID" val="3135649"/>
  <p:tag name="KSO_WM_UNIT_TEXTBOXSTYLE_TYPE" val="8"/>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UNIT_TEXTBOXSTYLE_GUID" val="{ea5d810c-321f-406d-9cf1-4b1d31d154ad}"/>
</p:tagLst>
</file>

<file path=ppt/tags/tag69.xml><?xml version="1.0" encoding="utf-8"?>
<p:tagLst xmlns:p="http://schemas.openxmlformats.org/presentationml/2006/main">
  <p:tag name="KSO_WM_UNIT_TEXTBOXSTYLE_SHAPETYPE" val="1"/>
  <p:tag name="KSO_WM_UNIT_TEXTBOXSTYLE_ADJUSTLEFT" val="0_0"/>
  <p:tag name="KSO_WM_UNIT_TEXTBOXSTYLE_ADJUSTTOP" val="0_-25"/>
  <p:tag name="KSO_WM_UNIT_TEXTBOXSTYLE_ADJUSTWIDTH" val="100_-93.95001"/>
  <p:tag name="KSO_WM_UNIT_HIGHLIGHT" val="0"/>
  <p:tag name="KSO_WM_UNIT_COMPATIBLE" val="0"/>
  <p:tag name="KSO_WM_UNIT_DIAGRAM_ISNUMVISUAL" val="0"/>
  <p:tag name="KSO_WM_UNIT_DIAGRAM_ISREFERUNIT" val="0"/>
  <p:tag name="KSO_WM_UNIT_TYPE" val="i"/>
  <p:tag name="KSO_WM_UNIT_INDEX" val="1"/>
  <p:tag name="KSO_WM_UNIT_ID" val="mixed20201941_410*i*1"/>
  <p:tag name="KSO_WM_TEMPLATE_CATEGORY" val="mixed"/>
  <p:tag name="KSO_WM_TEMPLATE_INDEX" val="20201941"/>
  <p:tag name="KSO_WM_UNIT_LAYERLEVEL" val="1"/>
  <p:tag name="KSO_WM_TAG_VERSION" val="1.0"/>
  <p:tag name="KSO_WM_BEAUTIFY_FLAG" val="#wm#"/>
  <p:tag name="KSO_WM_UNIT_TEXTBOXSTYLE_GUID" val="{ea5d810c-321f-406d-9cf1-4b1d31d154ad}"/>
</p:tagLst>
</file>

<file path=ppt/tags/tag7.xml><?xml version="1.0" encoding="utf-8"?>
<p:tagLst xmlns:p="http://schemas.openxmlformats.org/presentationml/2006/main">
  <p:tag name="KSO_WM_UNIT_TEXTBOXSTYLE_SHAPETYPE" val="1"/>
  <p:tag name="KSO_WM_UNIT_TEXTBOXSTYLE_ADJUSTLEFT" val="100_-10.22501"/>
  <p:tag name="KSO_WM_UNIT_TEXTBOXSTYLE_ADJUSTTOP" val="0_-25.52504"/>
  <p:tag name="KSO_WM_UNIT_HIGHLIGHT" val="0"/>
  <p:tag name="KSO_WM_UNIT_COMPATIBLE" val="0"/>
  <p:tag name="KSO_WM_UNIT_DIAGRAM_ISNUMVISUAL" val="0"/>
  <p:tag name="KSO_WM_UNIT_DIAGRAM_ISREFERUNIT" val="0"/>
  <p:tag name="KSO_WM_UNIT_TYPE" val="i"/>
  <p:tag name="KSO_WM_UNIT_INDEX" val="3"/>
  <p:tag name="KSO_WM_UNIT_ID" val="mixed20201941_179*i*3"/>
  <p:tag name="KSO_WM_TEMPLATE_CATEGORY" val="mixed"/>
  <p:tag name="KSO_WM_TEMPLATE_INDEX" val="20201941"/>
  <p:tag name="KSO_WM_UNIT_LAYERLEVEL" val="1"/>
  <p:tag name="KSO_WM_TAG_VERSION" val="1.0"/>
  <p:tag name="KSO_WM_BEAUTIFY_FLAG" val="#wm#"/>
  <p:tag name="KSO_WM_UNIT_TEXTBOXSTYLE_GUID" val="{9d4df612-4654-40b6-996b-f3b50a6ed317}"/>
</p:tagLst>
</file>

<file path=ppt/tags/tag70.xml><?xml version="1.0" encoding="utf-8"?>
<p:tagLst xmlns:p="http://schemas.openxmlformats.org/presentationml/2006/main">
  <p:tag name="KSO_WM_UNIT_TEXTBOXSTYLE_SHAPETYPE" val="1"/>
  <p:tag name="KSO_WM_UNIT_TEXTBOXSTYLE_ADJUSTLEFT" val="100_-83.44998"/>
  <p:tag name="KSO_WM_UNIT_TEXTBOXSTYLE_ADJUSTTOP" val="0_-32.55"/>
  <p:tag name="KSO_WM_UNIT_HIGHLIGHT" val="0"/>
  <p:tag name="KSO_WM_UNIT_COMPATIBLE" val="0"/>
  <p:tag name="KSO_WM_UNIT_DIAGRAM_ISNUMVISUAL" val="0"/>
  <p:tag name="KSO_WM_UNIT_DIAGRAM_ISREFERUNIT" val="0"/>
  <p:tag name="KSO_WM_UNIT_TYPE" val="i"/>
  <p:tag name="KSO_WM_UNIT_INDEX" val="2"/>
  <p:tag name="KSO_WM_UNIT_ID" val="mixed20201941_410*i*2"/>
  <p:tag name="KSO_WM_TEMPLATE_CATEGORY" val="mixed"/>
  <p:tag name="KSO_WM_TEMPLATE_INDEX" val="20201941"/>
  <p:tag name="KSO_WM_UNIT_LAYERLEVEL" val="1"/>
  <p:tag name="KSO_WM_TAG_VERSION" val="1.0"/>
  <p:tag name="KSO_WM_BEAUTIFY_FLAG" val="#wm#"/>
  <p:tag name="KSO_WM_UNIT_TEXTBOXSTYLE_GUID" val="{ea5d810c-321f-406d-9cf1-4b1d31d154ad}"/>
</p:tagLst>
</file>

<file path=ppt/tags/tag71.xml><?xml version="1.0" encoding="utf-8"?>
<p:tagLst xmlns:p="http://schemas.openxmlformats.org/presentationml/2006/main">
  <p:tag name="KSO_WM_UNIT_TEXTBOXSTYLE_SHAPETYPE" val="1"/>
  <p:tag name="KSO_WM_UNIT_TEXTBOXSTYLE_ADJUSTLEFT" val="0_336.75"/>
  <p:tag name="KSO_WM_UNIT_TEXTBOXSTYLE_ADJUSTTOP" val="0_-32.55"/>
  <p:tag name="KSO_WM_UNIT_HIGHLIGHT" val="0"/>
  <p:tag name="KSO_WM_UNIT_COMPATIBLE" val="0"/>
  <p:tag name="KSO_WM_UNIT_DIAGRAM_ISNUMVISUAL" val="0"/>
  <p:tag name="KSO_WM_UNIT_DIAGRAM_ISREFERUNIT" val="0"/>
  <p:tag name="KSO_WM_UNIT_TYPE" val="i"/>
  <p:tag name="KSO_WM_UNIT_INDEX" val="3"/>
  <p:tag name="KSO_WM_UNIT_ID" val="mixed20201941_410*i*3"/>
  <p:tag name="KSO_WM_TEMPLATE_CATEGORY" val="mixed"/>
  <p:tag name="KSO_WM_TEMPLATE_INDEX" val="20201941"/>
  <p:tag name="KSO_WM_UNIT_LAYERLEVEL" val="1"/>
  <p:tag name="KSO_WM_TAG_VERSION" val="1.0"/>
  <p:tag name="KSO_WM_BEAUTIFY_FLAG" val="#wm#"/>
</p:tagLst>
</file>

<file path=ppt/tags/tag72.xml><?xml version="1.0" encoding="utf-8"?>
<p:tagLst xmlns:p="http://schemas.openxmlformats.org/presentationml/2006/main">
  <p:tag name="KSO_WM_UNIT_TEXTBOXSTYLE_SHAPETYPE" val="1"/>
  <p:tag name="KSO_WM_UNIT_TEXTBOXSTYLE_TEMPLATETYPE" val="0"/>
  <p:tag name="KSO_WM_UNIT_TEXTBOXSTYLE_ADJUSTLEFT" val="0_359"/>
  <p:tag name="KSO_WM_UNIT_TEXTBOXSTYLE_ADJUSTTOP" val="0_-32.55"/>
  <p:tag name="KSO_WM_UNIT_HIGHLIGHT" val="0"/>
  <p:tag name="KSO_WM_UNIT_COMPATIBLE" val="0"/>
  <p:tag name="KSO_WM_UNIT_DIAGRAM_ISNUMVISUAL" val="0"/>
  <p:tag name="KSO_WM_UNIT_DIAGRAM_ISREFERUNIT" val="0"/>
  <p:tag name="KSO_WM_UNIT_TYPE" val="i"/>
  <p:tag name="KSO_WM_UNIT_INDEX" val="4"/>
  <p:tag name="KSO_WM_UNIT_ID" val="mixed20201941_410*i*4"/>
  <p:tag name="KSO_WM_TEMPLATE_CATEGORY" val="mixed"/>
  <p:tag name="KSO_WM_TEMPLATE_INDEX" val="20201941"/>
  <p:tag name="KSO_WM_UNIT_LAYERLEVEL" val="1"/>
  <p:tag name="KSO_WM_TAG_VERSION" val="1.0"/>
  <p:tag name="KSO_WM_BEAUTIFY_FLAG" val="#wm#"/>
</p:tagLst>
</file>

<file path=ppt/tags/tag73.xml><?xml version="1.0" encoding="utf-8"?>
<p:tagLst xmlns:p="http://schemas.openxmlformats.org/presentationml/2006/main">
  <p:tag name="KSO_WM_UNIT_TEXTBOXSTYLE_SHAPETYPE" val="1"/>
  <p:tag name="KSO_WM_UNIT_TEXTBOXSTYLE_ADJUSTLEFT" val="0_382.85"/>
  <p:tag name="KSO_WM_UNIT_TEXTBOXSTYLE_ADJUSTTOP" val="0_-32.55"/>
  <p:tag name="KSO_WM_UNIT_HIGHLIGHT" val="0"/>
  <p:tag name="KSO_WM_UNIT_COMPATIBLE" val="0"/>
  <p:tag name="KSO_WM_UNIT_DIAGRAM_ISNUMVISUAL" val="0"/>
  <p:tag name="KSO_WM_UNIT_DIAGRAM_ISREFERUNIT" val="0"/>
  <p:tag name="KSO_WM_UNIT_TYPE" val="i"/>
  <p:tag name="KSO_WM_UNIT_INDEX" val="5"/>
  <p:tag name="KSO_WM_UNIT_ID" val="mixed20201941_410*i*5"/>
  <p:tag name="KSO_WM_TEMPLATE_CATEGORY" val="mixed"/>
  <p:tag name="KSO_WM_TEMPLATE_INDEX" val="20201941"/>
  <p:tag name="KSO_WM_UNIT_LAYERLEVEL" val="1"/>
  <p:tag name="KSO_WM_TAG_VERSION" val="1.0"/>
  <p:tag name="KSO_WM_BEAUTIFY_FLAG" val="#wm#"/>
</p:tagLst>
</file>

<file path=ppt/tags/tag74.xml><?xml version="1.0" encoding="utf-8"?>
<p:tagLst xmlns:p="http://schemas.openxmlformats.org/presentationml/2006/main">
  <p:tag name="KSO_WM_UNIT_TEXTBOXSTYLE_SHAPETYPE" val="1"/>
  <p:tag name="KSO_WM_UNIT_TEXTBOXSTYLE_ADJUSTLEFT" val="0_405.1"/>
  <p:tag name="KSO_WM_UNIT_TEXTBOXSTYLE_ADJUSTTOP" val="0_-32.55"/>
  <p:tag name="KSO_WM_UNIT_HIGHLIGHT" val="0"/>
  <p:tag name="KSO_WM_UNIT_COMPATIBLE" val="0"/>
  <p:tag name="KSO_WM_UNIT_DIAGRAM_ISNUMVISUAL" val="0"/>
  <p:tag name="KSO_WM_UNIT_DIAGRAM_ISREFERUNIT" val="0"/>
  <p:tag name="KSO_WM_UNIT_TYPE" val="i"/>
  <p:tag name="KSO_WM_UNIT_INDEX" val="6"/>
  <p:tag name="KSO_WM_UNIT_ID" val="mixed20201941_410*i*6"/>
  <p:tag name="KSO_WM_TEMPLATE_CATEGORY" val="mixed"/>
  <p:tag name="KSO_WM_TEMPLATE_INDEX" val="20201941"/>
  <p:tag name="KSO_WM_UNIT_LAYERLEVEL" val="1"/>
  <p:tag name="KSO_WM_TAG_VERSION" val="1.0"/>
  <p:tag name="KSO_WM_BEAUTIFY_FLAG" val="#wm#"/>
</p:tagLst>
</file>

<file path=ppt/tags/tag75.xml><?xml version="1.0" encoding="utf-8"?>
<p:tagLst xmlns:p="http://schemas.openxmlformats.org/presentationml/2006/main">
  <p:tag name="KSO_WM_UNIT_TEXTBOXSTYLE_ADJUSTWIDTH" val="100_-93.95001"/>
  <p:tag name="KSO_WM_UNIT_TEXTBOXSTYLE_SHAPETYPE" val="1"/>
  <p:tag name="KSO_WM_UNIT_TEXTBOXSTYLE_ADJUSTLEFT" val="0_93.95001"/>
  <p:tag name="KSO_WM_UNIT_TEXTBOXSTYLE_ADJUSTTOP" val="100_26.54999"/>
  <p:tag name="KSO_WM_UNIT_HIGHLIGHT" val="0"/>
  <p:tag name="KSO_WM_UNIT_COMPATIBLE" val="0"/>
  <p:tag name="KSO_WM_UNIT_DIAGRAM_ISNUMVISUAL" val="0"/>
  <p:tag name="KSO_WM_UNIT_DIAGRAM_ISREFERUNIT" val="0"/>
  <p:tag name="KSO_WM_UNIT_TYPE" val="i"/>
  <p:tag name="KSO_WM_UNIT_INDEX" val="8"/>
  <p:tag name="KSO_WM_UNIT_ID" val="mixed20201941_410*i*8"/>
  <p:tag name="KSO_WM_TEMPLATE_CATEGORY" val="mixed"/>
  <p:tag name="KSO_WM_TEMPLATE_INDEX" val="20201941"/>
  <p:tag name="KSO_WM_UNIT_LAYERLEVEL" val="1"/>
  <p:tag name="KSO_WM_TAG_VERSION" val="1.0"/>
  <p:tag name="KSO_WM_BEAUTIFY_FLAG" val="#wm#"/>
  <p:tag name="KSO_WM_UNIT_TEXTBOXSTYLE_GUID" val="{ea5d810c-321f-406d-9cf1-4b1d31d154ad}"/>
</p:tagLst>
</file>

<file path=ppt/tags/tag76.xml><?xml version="1.0" encoding="utf-8"?>
<p:tagLst xmlns:p="http://schemas.openxmlformats.org/presentationml/2006/main">
  <p:tag name="KSO_WM_UNIT_TEXTBOXSTYLE_SHAPETYPE" val="1"/>
  <p:tag name="KSO_WM_UNIT_TEXTBOXSTYLE_ADJUSTLEFT" val="0_0"/>
  <p:tag name="KSO_WM_UNIT_TEXTBOXSTYLE_ADJUSTTOP" val="100_20.54999"/>
  <p:tag name="KSO_WM_UNIT_HIGHLIGHT" val="0"/>
  <p:tag name="KSO_WM_UNIT_COMPATIBLE" val="0"/>
  <p:tag name="KSO_WM_UNIT_DIAGRAM_ISNUMVISUAL" val="0"/>
  <p:tag name="KSO_WM_UNIT_DIAGRAM_ISREFERUNIT" val="0"/>
  <p:tag name="KSO_WM_UNIT_TYPE" val="i"/>
  <p:tag name="KSO_WM_UNIT_INDEX" val="9"/>
  <p:tag name="KSO_WM_UNIT_ID" val="mixed20201941_410*i*9"/>
  <p:tag name="KSO_WM_TEMPLATE_CATEGORY" val="mixed"/>
  <p:tag name="KSO_WM_TEMPLATE_INDEX" val="20201941"/>
  <p:tag name="KSO_WM_UNIT_LAYERLEVEL" val="1"/>
  <p:tag name="KSO_WM_TAG_VERSION" val="1.0"/>
  <p:tag name="KSO_WM_BEAUTIFY_FLAG" val="#wm#"/>
  <p:tag name="KSO_WM_UNIT_TEXTBOXSTYLE_GUID" val="{ea5d810c-321f-406d-9cf1-4b1d31d154ad}"/>
</p:tagLst>
</file>

<file path=ppt/tags/tag77.xml><?xml version="1.0" encoding="utf-8"?>
<p:tagLst xmlns:p="http://schemas.openxmlformats.org/presentationml/2006/main">
  <p:tag name="KSO_WM_UNIT_TEXTBOXSTYLE_SHAPETYPE" val="1"/>
  <p:tag name="KSO_WM_UNIT_TEXTBOXSTYLE_ADJUSTLEFT" val="0_0"/>
  <p:tag name="KSO_WM_UNIT_TEXTBOXSTYLE_ADJUSTTOP" val="0_121.55"/>
  <p:tag name="KSO_WM_UNIT_HIGHLIGHT" val="0"/>
  <p:tag name="KSO_WM_UNIT_COMPATIBLE" val="0"/>
  <p:tag name="KSO_WM_UNIT_DIAGRAM_ISNUMVISUAL" val="0"/>
  <p:tag name="KSO_WM_UNIT_DIAGRAM_ISREFERUNIT" val="0"/>
  <p:tag name="KSO_WM_UNIT_TYPE" val="i"/>
  <p:tag name="KSO_WM_UNIT_INDEX" val="10"/>
  <p:tag name="KSO_WM_UNIT_ID" val="mixed20201941_410*i*10"/>
  <p:tag name="KSO_WM_TEMPLATE_CATEGORY" val="mixed"/>
  <p:tag name="KSO_WM_TEMPLATE_INDEX" val="20201941"/>
  <p:tag name="KSO_WM_UNIT_LAYERLEVEL" val="1"/>
  <p:tag name="KSO_WM_TAG_VERSION" val="1.0"/>
  <p:tag name="KSO_WM_BEAUTIFY_FLAG" val="#wm#"/>
</p:tagLst>
</file>

<file path=ppt/tags/tag78.xml><?xml version="1.0" encoding="utf-8"?>
<p:tagLst xmlns:p="http://schemas.openxmlformats.org/presentationml/2006/main">
  <p:tag name="KSO_WM_UNIT_TEXTBOXSTYLE_SHAPETYPE" val="1"/>
  <p:tag name="KSO_WM_UNIT_TEXTBOXSTYLE_ADJUSTLEFT" val="0_22.25"/>
  <p:tag name="KSO_WM_UNIT_TEXTBOXSTYLE_ADJUSTTOP" val="0_121.55"/>
  <p:tag name="KSO_WM_UNIT_HIGHLIGHT" val="0"/>
  <p:tag name="KSO_WM_UNIT_COMPATIBLE" val="0"/>
  <p:tag name="KSO_WM_UNIT_DIAGRAM_ISNUMVISUAL" val="0"/>
  <p:tag name="KSO_WM_UNIT_DIAGRAM_ISREFERUNIT" val="0"/>
  <p:tag name="KSO_WM_UNIT_TYPE" val="i"/>
  <p:tag name="KSO_WM_UNIT_INDEX" val="11"/>
  <p:tag name="KSO_WM_UNIT_ID" val="mixed20201941_410*i*11"/>
  <p:tag name="KSO_WM_TEMPLATE_CATEGORY" val="mixed"/>
  <p:tag name="KSO_WM_TEMPLATE_INDEX" val="20201941"/>
  <p:tag name="KSO_WM_UNIT_LAYERLEVEL" val="1"/>
  <p:tag name="KSO_WM_TAG_VERSION" val="1.0"/>
  <p:tag name="KSO_WM_BEAUTIFY_FLAG" val="#wm#"/>
</p:tagLst>
</file>

<file path=ppt/tags/tag79.xml><?xml version="1.0" encoding="utf-8"?>
<p:tagLst xmlns:p="http://schemas.openxmlformats.org/presentationml/2006/main">
  <p:tag name="KSO_WM_UNIT_TEXTBOXSTYLE_SHAPETYPE" val="1"/>
  <p:tag name="KSO_WM_UNIT_TEXTBOXSTYLE_ADJUSTLEFT" val="0_46.10001"/>
  <p:tag name="KSO_WM_UNIT_TEXTBOXSTYLE_ADJUSTTOP" val="0_121.55"/>
  <p:tag name="KSO_WM_UNIT_HIGHLIGHT" val="0"/>
  <p:tag name="KSO_WM_UNIT_COMPATIBLE" val="0"/>
  <p:tag name="KSO_WM_UNIT_DIAGRAM_ISNUMVISUAL" val="0"/>
  <p:tag name="KSO_WM_UNIT_DIAGRAM_ISREFERUNIT" val="0"/>
  <p:tag name="KSO_WM_UNIT_TYPE" val="i"/>
  <p:tag name="KSO_WM_UNIT_INDEX" val="12"/>
  <p:tag name="KSO_WM_UNIT_ID" val="mixed20201941_410*i*12"/>
  <p:tag name="KSO_WM_TEMPLATE_CATEGORY" val="mixed"/>
  <p:tag name="KSO_WM_TEMPLATE_INDEX" val="20201941"/>
  <p:tag name="KSO_WM_UNIT_LAYERLEVEL" val="1"/>
  <p:tag name="KSO_WM_TAG_VERSION" val="1.0"/>
  <p:tag name="KSO_WM_BEAUTIFY_FLAG" val="#wm#"/>
</p:tagLst>
</file>

<file path=ppt/tags/tag8.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179*f*1"/>
  <p:tag name="KSO_WM_TEMPLATE_CATEGORY" val="mixed"/>
  <p:tag name="KSO_WM_TEMPLATE_INDEX" val="20201941"/>
  <p:tag name="KSO_WM_UNIT_LAYERLEVEL" val="1"/>
  <p:tag name="KSO_WM_TAG_VERSION" val="1.0"/>
  <p:tag name="KSO_WM_BEAUTIFY_FLAG" val="#wm#"/>
  <p:tag name="KSO_WM_UNIT_TEXTBOXSTYLE_GUID" val="{9d4df612-4654-40b6-996b-f3b50a6ed317}"/>
  <p:tag name="KSO_WM_UNIT_TEXTBOXSTYLE_TEMPLATEID" val="3135369"/>
  <p:tag name="KSO_WM_UNIT_TEXTBOXSTYLE_TYPE" val="8"/>
</p:tagLst>
</file>

<file path=ppt/tags/tag80.xml><?xml version="1.0" encoding="utf-8"?>
<p:tagLst xmlns:p="http://schemas.openxmlformats.org/presentationml/2006/main">
  <p:tag name="KSO_WM_UNIT_TEXTBOXSTYLE_SHAPETYPE" val="1"/>
  <p:tag name="KSO_WM_UNIT_TEXTBOXSTYLE_ADJUSTLEFT" val="0_68.35001"/>
  <p:tag name="KSO_WM_UNIT_TEXTBOXSTYLE_ADJUSTTOP" val="0_121.55"/>
  <p:tag name="KSO_WM_UNIT_HIGHLIGHT" val="0"/>
  <p:tag name="KSO_WM_UNIT_COMPATIBLE" val="0"/>
  <p:tag name="KSO_WM_UNIT_DIAGRAM_ISNUMVISUAL" val="0"/>
  <p:tag name="KSO_WM_UNIT_DIAGRAM_ISREFERUNIT" val="0"/>
  <p:tag name="KSO_WM_UNIT_TYPE" val="i"/>
  <p:tag name="KSO_WM_UNIT_INDEX" val="13"/>
  <p:tag name="KSO_WM_UNIT_ID" val="mixed20201941_410*i*13"/>
  <p:tag name="KSO_WM_TEMPLATE_CATEGORY" val="mixed"/>
  <p:tag name="KSO_WM_TEMPLATE_INDEX" val="20201941"/>
  <p:tag name="KSO_WM_UNIT_LAYERLEVEL" val="1"/>
  <p:tag name="KSO_WM_TAG_VERSION" val="1.0"/>
  <p:tag name="KSO_WM_BEAUTIFY_FLAG" val="#wm#"/>
</p:tagLst>
</file>

<file path=ppt/tags/tag81.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0"/>
  <p:tag name="KSO_WM_UNIT_VALUE" val="75"/>
  <p:tag name="KSO_WM_UNIT_HIGHLIGHT" val="0"/>
  <p:tag name="KSO_WM_UNIT_COMPATIBLE" val="0"/>
  <p:tag name="KSO_WM_UNIT_DIAGRAM_ISNUMVISUAL" val="0"/>
  <p:tag name="KSO_WM_UNIT_DIAGRAM_ISREFERUNIT" val="0"/>
  <p:tag name="KSO_WM_UNIT_TYPE" val="f"/>
  <p:tag name="KSO_WM_UNIT_INDEX" val="1"/>
  <p:tag name="KSO_WM_UNIT_ID" val="mixed20201941_410*f*1"/>
  <p:tag name="KSO_WM_TEMPLATE_CATEGORY" val="mixed"/>
  <p:tag name="KSO_WM_TEMPLATE_INDEX" val="20201941"/>
  <p:tag name="KSO_WM_UNIT_LAYERLEVEL" val="1"/>
  <p:tag name="KSO_WM_TAG_VERSION" val="1.0"/>
  <p:tag name="KSO_WM_BEAUTIFY_FLAG" val="#wm#"/>
  <p:tag name="KSO_WM_UNIT_TEXTBOXSTYLE_GUID" val="{ea5d810c-321f-406d-9cf1-4b1d31d154ad}"/>
  <p:tag name="KSO_WM_UNIT_TEXTBOXSTYLE_TEMPLATEID" val="3135600"/>
  <p:tag name="KSO_WM_UNIT_TEXTBOXSTYLE_TYPE" val="8"/>
</p:tagLst>
</file>

<file path=ppt/tags/tag82.xml><?xml version="1.0" encoding="utf-8"?>
<p:tagLst xmlns:p="http://schemas.openxmlformats.org/presentationml/2006/main">
  <p:tag name="KSO_WM_UNIT_TEXTBOXSTYLE_GUID" val="{ea5d810c-321f-406d-9cf1-4b1d31d154ad}"/>
</p:tagLst>
</file>

<file path=ppt/tags/tag83.xml><?xml version="1.0" encoding="utf-8"?>
<p:tagLst xmlns:p="http://schemas.openxmlformats.org/presentationml/2006/main">
  <p:tag name="KSO_WM_UNIT_TEXTBOXSTYLE_SHAPETYPE" val="1"/>
  <p:tag name="KSO_WM_UNIT_TEXTBOXSTYLE_ADJUSTLEFT" val="0_0"/>
  <p:tag name="KSO_WM_UNIT_TEXTBOXSTYLE_ADJUSTTOP" val="0_-25"/>
  <p:tag name="KSO_WM_UNIT_TEXTBOXSTYLE_ADJUSTWIDTH" val="100_-93.95001"/>
  <p:tag name="KSO_WM_UNIT_HIGHLIGHT" val="0"/>
  <p:tag name="KSO_WM_UNIT_COMPATIBLE" val="0"/>
  <p:tag name="KSO_WM_UNIT_DIAGRAM_ISNUMVISUAL" val="0"/>
  <p:tag name="KSO_WM_UNIT_DIAGRAM_ISREFERUNIT" val="0"/>
  <p:tag name="KSO_WM_UNIT_TYPE" val="i"/>
  <p:tag name="KSO_WM_UNIT_INDEX" val="1"/>
  <p:tag name="KSO_WM_UNIT_ID" val="mixed20201941_410*i*1"/>
  <p:tag name="KSO_WM_TEMPLATE_CATEGORY" val="mixed"/>
  <p:tag name="KSO_WM_TEMPLATE_INDEX" val="20201941"/>
  <p:tag name="KSO_WM_UNIT_LAYERLEVEL" val="1"/>
  <p:tag name="KSO_WM_TAG_VERSION" val="1.0"/>
  <p:tag name="KSO_WM_BEAUTIFY_FLAG" val="#wm#"/>
  <p:tag name="KSO_WM_UNIT_TEXTBOXSTYLE_GUID" val="{ea5d810c-321f-406d-9cf1-4b1d31d154ad}"/>
</p:tagLst>
</file>

<file path=ppt/tags/tag84.xml><?xml version="1.0" encoding="utf-8"?>
<p:tagLst xmlns:p="http://schemas.openxmlformats.org/presentationml/2006/main">
  <p:tag name="KSO_WM_UNIT_TEXTBOXSTYLE_SHAPETYPE" val="1"/>
  <p:tag name="KSO_WM_UNIT_TEXTBOXSTYLE_ADJUSTLEFT" val="100_-83.44998"/>
  <p:tag name="KSO_WM_UNIT_TEXTBOXSTYLE_ADJUSTTOP" val="0_-32.55"/>
  <p:tag name="KSO_WM_UNIT_HIGHLIGHT" val="0"/>
  <p:tag name="KSO_WM_UNIT_COMPATIBLE" val="0"/>
  <p:tag name="KSO_WM_UNIT_DIAGRAM_ISNUMVISUAL" val="0"/>
  <p:tag name="KSO_WM_UNIT_DIAGRAM_ISREFERUNIT" val="0"/>
  <p:tag name="KSO_WM_UNIT_TYPE" val="i"/>
  <p:tag name="KSO_WM_UNIT_INDEX" val="2"/>
  <p:tag name="KSO_WM_UNIT_ID" val="mixed20201941_410*i*2"/>
  <p:tag name="KSO_WM_TEMPLATE_CATEGORY" val="mixed"/>
  <p:tag name="KSO_WM_TEMPLATE_INDEX" val="20201941"/>
  <p:tag name="KSO_WM_UNIT_LAYERLEVEL" val="1"/>
  <p:tag name="KSO_WM_TAG_VERSION" val="1.0"/>
  <p:tag name="KSO_WM_BEAUTIFY_FLAG" val="#wm#"/>
  <p:tag name="KSO_WM_UNIT_TEXTBOXSTYLE_GUID" val="{ea5d810c-321f-406d-9cf1-4b1d31d154ad}"/>
</p:tagLst>
</file>

<file path=ppt/tags/tag85.xml><?xml version="1.0" encoding="utf-8"?>
<p:tagLst xmlns:p="http://schemas.openxmlformats.org/presentationml/2006/main">
  <p:tag name="KSO_WM_UNIT_TEXTBOXSTYLE_SHAPETYPE" val="1"/>
  <p:tag name="KSO_WM_UNIT_TEXTBOXSTYLE_ADJUSTLEFT" val="0_336.75"/>
  <p:tag name="KSO_WM_UNIT_TEXTBOXSTYLE_ADJUSTTOP" val="0_-32.55"/>
  <p:tag name="KSO_WM_UNIT_HIGHLIGHT" val="0"/>
  <p:tag name="KSO_WM_UNIT_COMPATIBLE" val="0"/>
  <p:tag name="KSO_WM_UNIT_DIAGRAM_ISNUMVISUAL" val="0"/>
  <p:tag name="KSO_WM_UNIT_DIAGRAM_ISREFERUNIT" val="0"/>
  <p:tag name="KSO_WM_UNIT_TYPE" val="i"/>
  <p:tag name="KSO_WM_UNIT_INDEX" val="3"/>
  <p:tag name="KSO_WM_UNIT_ID" val="mixed20201941_410*i*3"/>
  <p:tag name="KSO_WM_TEMPLATE_CATEGORY" val="mixed"/>
  <p:tag name="KSO_WM_TEMPLATE_INDEX" val="20201941"/>
  <p:tag name="KSO_WM_UNIT_LAYERLEVEL" val="1"/>
  <p:tag name="KSO_WM_TAG_VERSION" val="1.0"/>
  <p:tag name="KSO_WM_BEAUTIFY_FLAG" val="#wm#"/>
</p:tagLst>
</file>

<file path=ppt/tags/tag86.xml><?xml version="1.0" encoding="utf-8"?>
<p:tagLst xmlns:p="http://schemas.openxmlformats.org/presentationml/2006/main">
  <p:tag name="KSO_WM_UNIT_TEXTBOXSTYLE_SHAPETYPE" val="1"/>
  <p:tag name="KSO_WM_UNIT_TEXTBOXSTYLE_TEMPLATETYPE" val="0"/>
  <p:tag name="KSO_WM_UNIT_TEXTBOXSTYLE_ADJUSTLEFT" val="0_359"/>
  <p:tag name="KSO_WM_UNIT_TEXTBOXSTYLE_ADJUSTTOP" val="0_-32.55"/>
  <p:tag name="KSO_WM_UNIT_HIGHLIGHT" val="0"/>
  <p:tag name="KSO_WM_UNIT_COMPATIBLE" val="0"/>
  <p:tag name="KSO_WM_UNIT_DIAGRAM_ISNUMVISUAL" val="0"/>
  <p:tag name="KSO_WM_UNIT_DIAGRAM_ISREFERUNIT" val="0"/>
  <p:tag name="KSO_WM_UNIT_TYPE" val="i"/>
  <p:tag name="KSO_WM_UNIT_INDEX" val="4"/>
  <p:tag name="KSO_WM_UNIT_ID" val="mixed20201941_410*i*4"/>
  <p:tag name="KSO_WM_TEMPLATE_CATEGORY" val="mixed"/>
  <p:tag name="KSO_WM_TEMPLATE_INDEX" val="20201941"/>
  <p:tag name="KSO_WM_UNIT_LAYERLEVEL" val="1"/>
  <p:tag name="KSO_WM_TAG_VERSION" val="1.0"/>
  <p:tag name="KSO_WM_BEAUTIFY_FLAG" val="#wm#"/>
</p:tagLst>
</file>

<file path=ppt/tags/tag87.xml><?xml version="1.0" encoding="utf-8"?>
<p:tagLst xmlns:p="http://schemas.openxmlformats.org/presentationml/2006/main">
  <p:tag name="KSO_WM_UNIT_TEXTBOXSTYLE_SHAPETYPE" val="1"/>
  <p:tag name="KSO_WM_UNIT_TEXTBOXSTYLE_ADJUSTLEFT" val="0_382.85"/>
  <p:tag name="KSO_WM_UNIT_TEXTBOXSTYLE_ADJUSTTOP" val="0_-32.55"/>
  <p:tag name="KSO_WM_UNIT_HIGHLIGHT" val="0"/>
  <p:tag name="KSO_WM_UNIT_COMPATIBLE" val="0"/>
  <p:tag name="KSO_WM_UNIT_DIAGRAM_ISNUMVISUAL" val="0"/>
  <p:tag name="KSO_WM_UNIT_DIAGRAM_ISREFERUNIT" val="0"/>
  <p:tag name="KSO_WM_UNIT_TYPE" val="i"/>
  <p:tag name="KSO_WM_UNIT_INDEX" val="5"/>
  <p:tag name="KSO_WM_UNIT_ID" val="mixed20201941_410*i*5"/>
  <p:tag name="KSO_WM_TEMPLATE_CATEGORY" val="mixed"/>
  <p:tag name="KSO_WM_TEMPLATE_INDEX" val="20201941"/>
  <p:tag name="KSO_WM_UNIT_LAYERLEVEL" val="1"/>
  <p:tag name="KSO_WM_TAG_VERSION" val="1.0"/>
  <p:tag name="KSO_WM_BEAUTIFY_FLAG" val="#wm#"/>
</p:tagLst>
</file>

<file path=ppt/tags/tag88.xml><?xml version="1.0" encoding="utf-8"?>
<p:tagLst xmlns:p="http://schemas.openxmlformats.org/presentationml/2006/main">
  <p:tag name="KSO_WM_UNIT_TEXTBOXSTYLE_SHAPETYPE" val="1"/>
  <p:tag name="KSO_WM_UNIT_TEXTBOXSTYLE_ADJUSTLEFT" val="0_405.1"/>
  <p:tag name="KSO_WM_UNIT_TEXTBOXSTYLE_ADJUSTTOP" val="0_-32.55"/>
  <p:tag name="KSO_WM_UNIT_HIGHLIGHT" val="0"/>
  <p:tag name="KSO_WM_UNIT_COMPATIBLE" val="0"/>
  <p:tag name="KSO_WM_UNIT_DIAGRAM_ISNUMVISUAL" val="0"/>
  <p:tag name="KSO_WM_UNIT_DIAGRAM_ISREFERUNIT" val="0"/>
  <p:tag name="KSO_WM_UNIT_TYPE" val="i"/>
  <p:tag name="KSO_WM_UNIT_INDEX" val="6"/>
  <p:tag name="KSO_WM_UNIT_ID" val="mixed20201941_410*i*6"/>
  <p:tag name="KSO_WM_TEMPLATE_CATEGORY" val="mixed"/>
  <p:tag name="KSO_WM_TEMPLATE_INDEX" val="20201941"/>
  <p:tag name="KSO_WM_UNIT_LAYERLEVEL" val="1"/>
  <p:tag name="KSO_WM_TAG_VERSION" val="1.0"/>
  <p:tag name="KSO_WM_BEAUTIFY_FLAG" val="#wm#"/>
</p:tagLst>
</file>

<file path=ppt/tags/tag89.xml><?xml version="1.0" encoding="utf-8"?>
<p:tagLst xmlns:p="http://schemas.openxmlformats.org/presentationml/2006/main">
  <p:tag name="KSO_WM_UNIT_TEXTBOXSTYLE_ADJUSTWIDTH" val="100_-93.95001"/>
  <p:tag name="KSO_WM_UNIT_TEXTBOXSTYLE_SHAPETYPE" val="1"/>
  <p:tag name="KSO_WM_UNIT_TEXTBOXSTYLE_ADJUSTLEFT" val="0_93.95001"/>
  <p:tag name="KSO_WM_UNIT_TEXTBOXSTYLE_ADJUSTTOP" val="100_26.54999"/>
  <p:tag name="KSO_WM_UNIT_HIGHLIGHT" val="0"/>
  <p:tag name="KSO_WM_UNIT_COMPATIBLE" val="0"/>
  <p:tag name="KSO_WM_UNIT_DIAGRAM_ISNUMVISUAL" val="0"/>
  <p:tag name="KSO_WM_UNIT_DIAGRAM_ISREFERUNIT" val="0"/>
  <p:tag name="KSO_WM_UNIT_TYPE" val="i"/>
  <p:tag name="KSO_WM_UNIT_INDEX" val="8"/>
  <p:tag name="KSO_WM_UNIT_ID" val="mixed20201941_410*i*8"/>
  <p:tag name="KSO_WM_TEMPLATE_CATEGORY" val="mixed"/>
  <p:tag name="KSO_WM_TEMPLATE_INDEX" val="20201941"/>
  <p:tag name="KSO_WM_UNIT_LAYERLEVEL" val="1"/>
  <p:tag name="KSO_WM_TAG_VERSION" val="1.0"/>
  <p:tag name="KSO_WM_BEAUTIFY_FLAG" val="#wm#"/>
  <p:tag name="KSO_WM_UNIT_TEXTBOXSTYLE_GUID" val="{ea5d810c-321f-406d-9cf1-4b1d31d154ad}"/>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TEXTBOXSTYLE_SHAPETYPE" val="1"/>
  <p:tag name="KSO_WM_UNIT_TEXTBOXSTYLE_ADJUSTLEFT" val="0_0"/>
  <p:tag name="KSO_WM_UNIT_TEXTBOXSTYLE_ADJUSTTOP" val="100_20.54999"/>
  <p:tag name="KSO_WM_UNIT_HIGHLIGHT" val="0"/>
  <p:tag name="KSO_WM_UNIT_COMPATIBLE" val="0"/>
  <p:tag name="KSO_WM_UNIT_DIAGRAM_ISNUMVISUAL" val="0"/>
  <p:tag name="KSO_WM_UNIT_DIAGRAM_ISREFERUNIT" val="0"/>
  <p:tag name="KSO_WM_UNIT_TYPE" val="i"/>
  <p:tag name="KSO_WM_UNIT_INDEX" val="9"/>
  <p:tag name="KSO_WM_UNIT_ID" val="mixed20201941_410*i*9"/>
  <p:tag name="KSO_WM_TEMPLATE_CATEGORY" val="mixed"/>
  <p:tag name="KSO_WM_TEMPLATE_INDEX" val="20201941"/>
  <p:tag name="KSO_WM_UNIT_LAYERLEVEL" val="1"/>
  <p:tag name="KSO_WM_TAG_VERSION" val="1.0"/>
  <p:tag name="KSO_WM_BEAUTIFY_FLAG" val="#wm#"/>
  <p:tag name="KSO_WM_UNIT_TEXTBOXSTYLE_GUID" val="{ea5d810c-321f-406d-9cf1-4b1d31d154ad}"/>
</p:tagLst>
</file>

<file path=ppt/tags/tag91.xml><?xml version="1.0" encoding="utf-8"?>
<p:tagLst xmlns:p="http://schemas.openxmlformats.org/presentationml/2006/main">
  <p:tag name="KSO_WM_UNIT_TEXTBOXSTYLE_SHAPETYPE" val="1"/>
  <p:tag name="KSO_WM_UNIT_TEXTBOXSTYLE_ADJUSTLEFT" val="0_0"/>
  <p:tag name="KSO_WM_UNIT_TEXTBOXSTYLE_ADJUSTTOP" val="0_121.55"/>
  <p:tag name="KSO_WM_UNIT_HIGHLIGHT" val="0"/>
  <p:tag name="KSO_WM_UNIT_COMPATIBLE" val="0"/>
  <p:tag name="KSO_WM_UNIT_DIAGRAM_ISNUMVISUAL" val="0"/>
  <p:tag name="KSO_WM_UNIT_DIAGRAM_ISREFERUNIT" val="0"/>
  <p:tag name="KSO_WM_UNIT_TYPE" val="i"/>
  <p:tag name="KSO_WM_UNIT_INDEX" val="10"/>
  <p:tag name="KSO_WM_UNIT_ID" val="mixed20201941_410*i*10"/>
  <p:tag name="KSO_WM_TEMPLATE_CATEGORY" val="mixed"/>
  <p:tag name="KSO_WM_TEMPLATE_INDEX" val="20201941"/>
  <p:tag name="KSO_WM_UNIT_LAYERLEVEL" val="1"/>
  <p:tag name="KSO_WM_TAG_VERSION" val="1.0"/>
  <p:tag name="KSO_WM_BEAUTIFY_FLAG" val="#wm#"/>
</p:tagLst>
</file>

<file path=ppt/tags/tag92.xml><?xml version="1.0" encoding="utf-8"?>
<p:tagLst xmlns:p="http://schemas.openxmlformats.org/presentationml/2006/main">
  <p:tag name="KSO_WM_UNIT_TEXTBOXSTYLE_SHAPETYPE" val="1"/>
  <p:tag name="KSO_WM_UNIT_TEXTBOXSTYLE_ADJUSTLEFT" val="0_22.25"/>
  <p:tag name="KSO_WM_UNIT_TEXTBOXSTYLE_ADJUSTTOP" val="0_121.55"/>
  <p:tag name="KSO_WM_UNIT_HIGHLIGHT" val="0"/>
  <p:tag name="KSO_WM_UNIT_COMPATIBLE" val="0"/>
  <p:tag name="KSO_WM_UNIT_DIAGRAM_ISNUMVISUAL" val="0"/>
  <p:tag name="KSO_WM_UNIT_DIAGRAM_ISREFERUNIT" val="0"/>
  <p:tag name="KSO_WM_UNIT_TYPE" val="i"/>
  <p:tag name="KSO_WM_UNIT_INDEX" val="11"/>
  <p:tag name="KSO_WM_UNIT_ID" val="mixed20201941_410*i*11"/>
  <p:tag name="KSO_WM_TEMPLATE_CATEGORY" val="mixed"/>
  <p:tag name="KSO_WM_TEMPLATE_INDEX" val="20201941"/>
  <p:tag name="KSO_WM_UNIT_LAYERLEVEL" val="1"/>
  <p:tag name="KSO_WM_TAG_VERSION" val="1.0"/>
  <p:tag name="KSO_WM_BEAUTIFY_FLAG" val="#wm#"/>
</p:tagLst>
</file>

<file path=ppt/tags/tag93.xml><?xml version="1.0" encoding="utf-8"?>
<p:tagLst xmlns:p="http://schemas.openxmlformats.org/presentationml/2006/main">
  <p:tag name="KSO_WM_UNIT_TEXTBOXSTYLE_SHAPETYPE" val="1"/>
  <p:tag name="KSO_WM_UNIT_TEXTBOXSTYLE_ADJUSTLEFT" val="0_46.10001"/>
  <p:tag name="KSO_WM_UNIT_TEXTBOXSTYLE_ADJUSTTOP" val="0_121.55"/>
  <p:tag name="KSO_WM_UNIT_HIGHLIGHT" val="0"/>
  <p:tag name="KSO_WM_UNIT_COMPATIBLE" val="0"/>
  <p:tag name="KSO_WM_UNIT_DIAGRAM_ISNUMVISUAL" val="0"/>
  <p:tag name="KSO_WM_UNIT_DIAGRAM_ISREFERUNIT" val="0"/>
  <p:tag name="KSO_WM_UNIT_TYPE" val="i"/>
  <p:tag name="KSO_WM_UNIT_INDEX" val="12"/>
  <p:tag name="KSO_WM_UNIT_ID" val="mixed20201941_410*i*12"/>
  <p:tag name="KSO_WM_TEMPLATE_CATEGORY" val="mixed"/>
  <p:tag name="KSO_WM_TEMPLATE_INDEX" val="20201941"/>
  <p:tag name="KSO_WM_UNIT_LAYERLEVEL" val="1"/>
  <p:tag name="KSO_WM_TAG_VERSION" val="1.0"/>
  <p:tag name="KSO_WM_BEAUTIFY_FLAG" val="#wm#"/>
</p:tagLst>
</file>

<file path=ppt/tags/tag94.xml><?xml version="1.0" encoding="utf-8"?>
<p:tagLst xmlns:p="http://schemas.openxmlformats.org/presentationml/2006/main">
  <p:tag name="KSO_WM_UNIT_TEXTBOXSTYLE_SHAPETYPE" val="1"/>
  <p:tag name="KSO_WM_UNIT_TEXTBOXSTYLE_ADJUSTLEFT" val="0_68.35001"/>
  <p:tag name="KSO_WM_UNIT_TEXTBOXSTYLE_ADJUSTTOP" val="0_121.55"/>
  <p:tag name="KSO_WM_UNIT_HIGHLIGHT" val="0"/>
  <p:tag name="KSO_WM_UNIT_COMPATIBLE" val="0"/>
  <p:tag name="KSO_WM_UNIT_DIAGRAM_ISNUMVISUAL" val="0"/>
  <p:tag name="KSO_WM_UNIT_DIAGRAM_ISREFERUNIT" val="0"/>
  <p:tag name="KSO_WM_UNIT_TYPE" val="i"/>
  <p:tag name="KSO_WM_UNIT_INDEX" val="13"/>
  <p:tag name="KSO_WM_UNIT_ID" val="mixed20201941_410*i*13"/>
  <p:tag name="KSO_WM_TEMPLATE_CATEGORY" val="mixed"/>
  <p:tag name="KSO_WM_TEMPLATE_INDEX" val="20201941"/>
  <p:tag name="KSO_WM_UNIT_LAYERLEVEL" val="1"/>
  <p:tag name="KSO_WM_TAG_VERSION" val="1.0"/>
  <p:tag name="KSO_WM_BEAUTIFY_FLAG" val="#wm#"/>
</p:tagLst>
</file>

<file path=ppt/tags/tag95.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0"/>
  <p:tag name="KSO_WM_UNIT_VALUE" val="75"/>
  <p:tag name="KSO_WM_UNIT_HIGHLIGHT" val="0"/>
  <p:tag name="KSO_WM_UNIT_COMPATIBLE" val="0"/>
  <p:tag name="KSO_WM_UNIT_DIAGRAM_ISNUMVISUAL" val="0"/>
  <p:tag name="KSO_WM_UNIT_DIAGRAM_ISREFERUNIT" val="0"/>
  <p:tag name="KSO_WM_UNIT_TYPE" val="f"/>
  <p:tag name="KSO_WM_UNIT_INDEX" val="1"/>
  <p:tag name="KSO_WM_UNIT_ID" val="mixed20201941_410*f*1"/>
  <p:tag name="KSO_WM_TEMPLATE_CATEGORY" val="mixed"/>
  <p:tag name="KSO_WM_TEMPLATE_INDEX" val="20201941"/>
  <p:tag name="KSO_WM_UNIT_LAYERLEVEL" val="1"/>
  <p:tag name="KSO_WM_TAG_VERSION" val="1.0"/>
  <p:tag name="KSO_WM_BEAUTIFY_FLAG" val="#wm#"/>
  <p:tag name="KSO_WM_UNIT_TEXTBOXSTYLE_GUID" val="{ea5d810c-321f-406d-9cf1-4b1d31d154ad}"/>
  <p:tag name="KSO_WM_UNIT_TEXTBOXSTYLE_TEMPLATEID" val="3135600"/>
  <p:tag name="KSO_WM_UNIT_TEXTBOXSTYLE_TYPE" val="8"/>
</p:tagLst>
</file>

<file path=ppt/tags/tag96.xml><?xml version="1.0" encoding="utf-8"?>
<p:tagLst xmlns:p="http://schemas.openxmlformats.org/presentationml/2006/main">
  <p:tag name="KSO_WPP_MARK_KEY" val="e5c3ab51-74a8-459a-be1c-885096e4d75f"/>
  <p:tag name="COMMONDATA" val="eyJoZGlkIjoiODkyZDA3ODBiYjNjNjYxZjc2NGZkOGVhZTU2M2IzNGEifQ=="/>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9262</Words>
  <Application>WPS 演示</Application>
  <PresentationFormat>宽屏</PresentationFormat>
  <Paragraphs>239</Paragraphs>
  <Slides>20</Slides>
  <Notes>0</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44" baseType="lpstr">
      <vt:lpstr>Arial</vt:lpstr>
      <vt:lpstr>宋体</vt:lpstr>
      <vt:lpstr>Wingdings</vt:lpstr>
      <vt:lpstr>Calibri Light</vt:lpstr>
      <vt:lpstr>华文行楷</vt:lpstr>
      <vt:lpstr>Bauhaus LT Heavy</vt:lpstr>
      <vt:lpstr>AMGDT</vt:lpstr>
      <vt:lpstr>Gotham Rounded Book</vt:lpstr>
      <vt:lpstr>方正舒体</vt:lpstr>
      <vt:lpstr>微软雅黑 Light</vt:lpstr>
      <vt:lpstr>微软雅黑</vt:lpstr>
      <vt:lpstr>汉仪粗黑简</vt:lpstr>
      <vt:lpstr>Broadway</vt:lpstr>
      <vt:lpstr>Wingdings 3</vt:lpstr>
      <vt:lpstr>Wingdings</vt:lpstr>
      <vt:lpstr>Calibri</vt:lpstr>
      <vt:lpstr>Arial Unicode MS</vt:lpstr>
      <vt:lpstr>Big Hero 6</vt:lpstr>
      <vt:lpstr>WPS-Bullets</vt:lpstr>
      <vt:lpstr>华文琥珀</vt:lpstr>
      <vt:lpstr>Segoe UI</vt:lpstr>
      <vt:lpstr>幼圆</vt:lpstr>
      <vt:lpstr>默认设计模板</vt:lpstr>
      <vt:lpstr>Excel.Chart.8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ZY</cp:lastModifiedBy>
  <cp:revision>40</cp:revision>
  <dcterms:created xsi:type="dcterms:W3CDTF">2015-10-03T01:36:00Z</dcterms:created>
  <dcterms:modified xsi:type="dcterms:W3CDTF">2023-05-30T11:51:11Z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A28F91856EE24EDBBD5B628D5600CFEE_13</vt:lpwstr>
  </property>
</Properties>
</file>